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65" r:id="rId5"/>
    <p:sldId id="294" r:id="rId6"/>
    <p:sldId id="301" r:id="rId7"/>
    <p:sldId id="296" r:id="rId8"/>
    <p:sldId id="300" r:id="rId9"/>
    <p:sldId id="295" r:id="rId10"/>
    <p:sldId id="298" r:id="rId11"/>
    <p:sldId id="299" r:id="rId12"/>
    <p:sldId id="276" r:id="rId13"/>
    <p:sldId id="302" r:id="rId14"/>
    <p:sldId id="290" r:id="rId15"/>
    <p:sldId id="278" r:id="rId16"/>
    <p:sldId id="280" r:id="rId17"/>
    <p:sldId id="303" r:id="rId18"/>
    <p:sldId id="268" r:id="rId19"/>
    <p:sldId id="269" r:id="rId20"/>
    <p:sldId id="292" r:id="rId21"/>
    <p:sldId id="304" r:id="rId22"/>
    <p:sldId id="284" r:id="rId23"/>
    <p:sldId id="282" r:id="rId24"/>
    <p:sldId id="270" r:id="rId25"/>
    <p:sldId id="283" r:id="rId26"/>
    <p:sldId id="297" r:id="rId27"/>
    <p:sldId id="267" r:id="rId28"/>
  </p:sldIdLst>
  <p:sldSz cx="12192000" cy="6858000"/>
  <p:notesSz cx="7010400" cy="1203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538973-1C92-81CF-621D-537F63DCBBE1}" name="Accurti, Courtney" initials="AC" userId="S::Courtney.Accurti@mbakerintl.com::00e6a476-6e2d-4ed4-b0b4-ae528ae0d66b" providerId="AD"/>
  <p188:author id="{47C8338B-18A1-8E48-B60C-4EF7B64E64A9}" name="Crow, Elizabeth" initials="CE" userId="S::elizabeth.crow@mbakerintl.com::ea4773e1-b3f7-46e8-bb8c-c9d5a4f60293" providerId="AD"/>
  <p188:author id="{585AC4E9-1A28-29D1-435D-30F81CEF547F}" name="Compitello, Kirsten" initials="KC" userId="S::Kirsten.Compitello@mbakerintl.com::ffbfe4fd-5bda-4ff6-ab24-84df0a595cac"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35205"/>
    <a:srgbClr val="B9CDE5"/>
    <a:srgbClr val="F0AD00"/>
    <a:srgbClr val="FF0000"/>
    <a:srgbClr val="64A70B"/>
    <a:srgbClr val="180E52"/>
    <a:srgbClr val="001132"/>
    <a:srgbClr val="00357D"/>
    <a:srgbClr val="4298B5"/>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80"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1980"/>
          </a:xfrm>
          <a:prstGeom prst="rect">
            <a:avLst/>
          </a:prstGeom>
        </p:spPr>
        <p:txBody>
          <a:bodyPr vert="horz" lIns="108839" tIns="54420" rIns="108839" bIns="54420" rtlCol="0"/>
          <a:lstStyle>
            <a:lvl1pPr algn="l">
              <a:defRPr sz="1400"/>
            </a:lvl1pPr>
          </a:lstStyle>
          <a:p>
            <a:endParaRPr lang="en-US"/>
          </a:p>
        </p:txBody>
      </p:sp>
      <p:sp>
        <p:nvSpPr>
          <p:cNvPr id="3" name="Date Placeholder 2"/>
          <p:cNvSpPr>
            <a:spLocks noGrp="1"/>
          </p:cNvSpPr>
          <p:nvPr>
            <p:ph type="dt" sz="quarter" idx="1"/>
          </p:nvPr>
        </p:nvSpPr>
        <p:spPr>
          <a:xfrm>
            <a:off x="3970938" y="0"/>
            <a:ext cx="3037840" cy="601980"/>
          </a:xfrm>
          <a:prstGeom prst="rect">
            <a:avLst/>
          </a:prstGeom>
        </p:spPr>
        <p:txBody>
          <a:bodyPr vert="horz" lIns="108839" tIns="54420" rIns="108839" bIns="54420" rtlCol="0"/>
          <a:lstStyle>
            <a:lvl1pPr algn="r">
              <a:defRPr sz="1400"/>
            </a:lvl1pPr>
          </a:lstStyle>
          <a:p>
            <a:fld id="{C0727EA2-0484-3146-B4D0-40DC8FE1A681}" type="datetimeFigureOut">
              <a:rPr lang="en-US" smtClean="0"/>
              <a:t>6/1/2023</a:t>
            </a:fld>
            <a:endParaRPr lang="en-US"/>
          </a:p>
        </p:txBody>
      </p:sp>
      <p:sp>
        <p:nvSpPr>
          <p:cNvPr id="4" name="Footer Placeholder 3"/>
          <p:cNvSpPr>
            <a:spLocks noGrp="1"/>
          </p:cNvSpPr>
          <p:nvPr>
            <p:ph type="ftr" sz="quarter" idx="2"/>
          </p:nvPr>
        </p:nvSpPr>
        <p:spPr>
          <a:xfrm>
            <a:off x="0" y="11435531"/>
            <a:ext cx="3037840" cy="601980"/>
          </a:xfrm>
          <a:prstGeom prst="rect">
            <a:avLst/>
          </a:prstGeom>
        </p:spPr>
        <p:txBody>
          <a:bodyPr vert="horz" lIns="108839" tIns="54420" rIns="108839" bIns="54420" rtlCol="0" anchor="b"/>
          <a:lstStyle>
            <a:lvl1pPr algn="l">
              <a:defRPr sz="1400"/>
            </a:lvl1pPr>
          </a:lstStyle>
          <a:p>
            <a:endParaRPr lang="en-US"/>
          </a:p>
        </p:txBody>
      </p:sp>
      <p:sp>
        <p:nvSpPr>
          <p:cNvPr id="5" name="Slide Number Placeholder 4"/>
          <p:cNvSpPr>
            <a:spLocks noGrp="1"/>
          </p:cNvSpPr>
          <p:nvPr>
            <p:ph type="sldNum" sz="quarter" idx="3"/>
          </p:nvPr>
        </p:nvSpPr>
        <p:spPr>
          <a:xfrm>
            <a:off x="3970938" y="11435531"/>
            <a:ext cx="3037840" cy="601980"/>
          </a:xfrm>
          <a:prstGeom prst="rect">
            <a:avLst/>
          </a:prstGeom>
        </p:spPr>
        <p:txBody>
          <a:bodyPr vert="horz" lIns="108839" tIns="54420" rIns="108839" bIns="54420" rtlCol="0" anchor="b"/>
          <a:lstStyle>
            <a:lvl1pPr algn="r">
              <a:defRPr sz="1400"/>
            </a:lvl1pPr>
          </a:lstStyle>
          <a:p>
            <a:fld id="{70870BFA-E382-9F4D-9A35-62D51C8632E7}" type="slidenum">
              <a:rPr lang="en-US" smtClean="0"/>
              <a:t>‹#›</a:t>
            </a:fld>
            <a:endParaRPr lang="en-US"/>
          </a:p>
        </p:txBody>
      </p:sp>
    </p:spTree>
    <p:extLst>
      <p:ext uri="{BB962C8B-B14F-4D97-AF65-F5344CB8AC3E}">
        <p14:creationId xmlns:p14="http://schemas.microsoft.com/office/powerpoint/2010/main" val="20082490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1980"/>
          </a:xfrm>
          <a:prstGeom prst="rect">
            <a:avLst/>
          </a:prstGeom>
        </p:spPr>
        <p:txBody>
          <a:bodyPr vert="horz" lIns="108839" tIns="54420" rIns="108839" bIns="54420" rtlCol="0"/>
          <a:lstStyle>
            <a:lvl1pPr algn="l">
              <a:defRPr sz="1400"/>
            </a:lvl1pPr>
          </a:lstStyle>
          <a:p>
            <a:endParaRPr lang="en-US"/>
          </a:p>
        </p:txBody>
      </p:sp>
      <p:sp>
        <p:nvSpPr>
          <p:cNvPr id="3" name="Date Placeholder 2"/>
          <p:cNvSpPr>
            <a:spLocks noGrp="1"/>
          </p:cNvSpPr>
          <p:nvPr>
            <p:ph type="dt" idx="1"/>
          </p:nvPr>
        </p:nvSpPr>
        <p:spPr>
          <a:xfrm>
            <a:off x="3970938" y="0"/>
            <a:ext cx="3037840" cy="601980"/>
          </a:xfrm>
          <a:prstGeom prst="rect">
            <a:avLst/>
          </a:prstGeom>
        </p:spPr>
        <p:txBody>
          <a:bodyPr vert="horz" lIns="108839" tIns="54420" rIns="108839" bIns="54420" rtlCol="0"/>
          <a:lstStyle>
            <a:lvl1pPr algn="r">
              <a:defRPr sz="1400"/>
            </a:lvl1pPr>
          </a:lstStyle>
          <a:p>
            <a:fld id="{4FD5FC13-5035-D54C-88D3-B5FD8BD03CEF}" type="datetimeFigureOut">
              <a:rPr lang="en-US" smtClean="0"/>
              <a:t>6/1/2023</a:t>
            </a:fld>
            <a:endParaRPr lang="en-US"/>
          </a:p>
        </p:txBody>
      </p:sp>
      <p:sp>
        <p:nvSpPr>
          <p:cNvPr id="4" name="Slide Image Placeholder 3"/>
          <p:cNvSpPr>
            <a:spLocks noGrp="1" noRot="1" noChangeAspect="1"/>
          </p:cNvSpPr>
          <p:nvPr>
            <p:ph type="sldImg" idx="2"/>
          </p:nvPr>
        </p:nvSpPr>
        <p:spPr>
          <a:xfrm>
            <a:off x="-508000" y="903288"/>
            <a:ext cx="8026400" cy="4514850"/>
          </a:xfrm>
          <a:prstGeom prst="rect">
            <a:avLst/>
          </a:prstGeom>
          <a:noFill/>
          <a:ln w="12700">
            <a:solidFill>
              <a:prstClr val="black"/>
            </a:solidFill>
          </a:ln>
        </p:spPr>
        <p:txBody>
          <a:bodyPr vert="horz" lIns="108839" tIns="54420" rIns="108839" bIns="54420" rtlCol="0" anchor="ctr"/>
          <a:lstStyle/>
          <a:p>
            <a:endParaRPr lang="en-US"/>
          </a:p>
        </p:txBody>
      </p:sp>
      <p:sp>
        <p:nvSpPr>
          <p:cNvPr id="5" name="Notes Placeholder 4"/>
          <p:cNvSpPr>
            <a:spLocks noGrp="1"/>
          </p:cNvSpPr>
          <p:nvPr>
            <p:ph type="body" sz="quarter" idx="3"/>
          </p:nvPr>
        </p:nvSpPr>
        <p:spPr>
          <a:xfrm>
            <a:off x="701040" y="5718810"/>
            <a:ext cx="5608320" cy="5417820"/>
          </a:xfrm>
          <a:prstGeom prst="rect">
            <a:avLst/>
          </a:prstGeom>
        </p:spPr>
        <p:txBody>
          <a:bodyPr vert="horz" lIns="108839" tIns="54420" rIns="108839" bIns="544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35531"/>
            <a:ext cx="3037840" cy="601980"/>
          </a:xfrm>
          <a:prstGeom prst="rect">
            <a:avLst/>
          </a:prstGeom>
        </p:spPr>
        <p:txBody>
          <a:bodyPr vert="horz" lIns="108839" tIns="54420" rIns="108839" bIns="54420"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1435531"/>
            <a:ext cx="3037840" cy="601980"/>
          </a:xfrm>
          <a:prstGeom prst="rect">
            <a:avLst/>
          </a:prstGeom>
        </p:spPr>
        <p:txBody>
          <a:bodyPr vert="horz" lIns="108839" tIns="54420" rIns="108839" bIns="54420" rtlCol="0" anchor="b"/>
          <a:lstStyle>
            <a:lvl1pPr algn="r">
              <a:defRPr sz="1400"/>
            </a:lvl1pPr>
          </a:lstStyle>
          <a:p>
            <a:fld id="{3973D2A7-E2D7-FE40-8503-712A6D0D647D}" type="slidenum">
              <a:rPr lang="en-US" smtClean="0"/>
              <a:t>‹#›</a:t>
            </a:fld>
            <a:endParaRPr lang="en-US"/>
          </a:p>
        </p:txBody>
      </p:sp>
    </p:spTree>
    <p:extLst>
      <p:ext uri="{BB962C8B-B14F-4D97-AF65-F5344CB8AC3E}">
        <p14:creationId xmlns:p14="http://schemas.microsoft.com/office/powerpoint/2010/main" val="34322232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73D2A7-E2D7-FE40-8503-712A6D0D647D}" type="slidenum">
              <a:rPr lang="en-US" smtClean="0"/>
              <a:t>1</a:t>
            </a:fld>
            <a:endParaRPr lang="en-US"/>
          </a:p>
        </p:txBody>
      </p:sp>
    </p:spTree>
    <p:extLst>
      <p:ext uri="{BB962C8B-B14F-4D97-AF65-F5344CB8AC3E}">
        <p14:creationId xmlns:p14="http://schemas.microsoft.com/office/powerpoint/2010/main" val="278333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6207"/>
          </a:xfrm>
          <a:prstGeom prst="rect">
            <a:avLst/>
          </a:prstGeom>
        </p:spPr>
      </p:pic>
      <p:pic>
        <p:nvPicPr>
          <p:cNvPr id="8" name="Picture 7" descr="DCED_Vert_2C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18853" y="1561475"/>
            <a:ext cx="1754293" cy="1079916"/>
          </a:xfrm>
          <a:prstGeom prst="rect">
            <a:avLst/>
          </a:prstGeom>
        </p:spPr>
      </p:pic>
      <p:sp>
        <p:nvSpPr>
          <p:cNvPr id="5" name="TextBox 4"/>
          <p:cNvSpPr txBox="1"/>
          <p:nvPr userDrawn="1"/>
        </p:nvSpPr>
        <p:spPr>
          <a:xfrm>
            <a:off x="1016000" y="802640"/>
            <a:ext cx="3129280" cy="369332"/>
          </a:xfrm>
          <a:prstGeom prst="rect">
            <a:avLst/>
          </a:prstGeom>
          <a:noFill/>
        </p:spPr>
        <p:txBody>
          <a:bodyPr wrap="square" rtlCol="0">
            <a:spAutoFit/>
          </a:bodyPr>
          <a:lstStyle/>
          <a:p>
            <a:endParaRPr lang="en-US" sz="1800"/>
          </a:p>
        </p:txBody>
      </p:sp>
      <p:sp>
        <p:nvSpPr>
          <p:cNvPr id="9" name="Title 1"/>
          <p:cNvSpPr>
            <a:spLocks noGrp="1"/>
          </p:cNvSpPr>
          <p:nvPr>
            <p:ph type="ctrTitle" hasCustomPrompt="1"/>
          </p:nvPr>
        </p:nvSpPr>
        <p:spPr>
          <a:xfrm>
            <a:off x="914400" y="2868930"/>
            <a:ext cx="10363200" cy="2030095"/>
          </a:xfrm>
        </p:spPr>
        <p:txBody>
          <a:bodyPr anchor="t" anchorCtr="0">
            <a:noAutofit/>
          </a:bodyPr>
          <a:lstStyle>
            <a:lvl1pPr algn="ctr">
              <a:defRPr sz="2800" b="0" i="0" cap="all" baseline="0">
                <a:solidFill>
                  <a:schemeClr val="bg1"/>
                </a:solidFill>
                <a:latin typeface="Arial" panose="020B0604020202020204" pitchFamily="34" charset="0"/>
                <a:cs typeface="Arial" panose="020B0604020202020204" pitchFamily="34" charset="0"/>
              </a:defRPr>
            </a:lvl1pPr>
          </a:lstStyle>
          <a:p>
            <a:r>
              <a:rPr lang="en-US" sz="3200">
                <a:solidFill>
                  <a:srgbClr val="FFFFFF"/>
                </a:solidFill>
              </a:rPr>
              <a:t>TITLE OF PRESENTATION HERE</a:t>
            </a:r>
          </a:p>
        </p:txBody>
      </p:sp>
      <p:sp>
        <p:nvSpPr>
          <p:cNvPr id="10" name="Text Placeholder 24"/>
          <p:cNvSpPr>
            <a:spLocks noGrp="1"/>
          </p:cNvSpPr>
          <p:nvPr>
            <p:ph type="body" sz="quarter" idx="11" hasCustomPrompt="1"/>
          </p:nvPr>
        </p:nvSpPr>
        <p:spPr>
          <a:xfrm>
            <a:off x="7385473" y="6022649"/>
            <a:ext cx="4495801" cy="675332"/>
          </a:xfrm>
        </p:spPr>
        <p:txBody>
          <a:bodyPr>
            <a:normAutofit/>
          </a:bodyPr>
          <a:lstStyle>
            <a:lvl1pPr marL="0" indent="0" algn="r">
              <a:buNone/>
              <a:defRPr sz="1600" baseline="0">
                <a:solidFill>
                  <a:schemeClr val="bg1"/>
                </a:solidFill>
                <a:latin typeface="Arial" panose="020B0604020202020204" pitchFamily="34" charset="0"/>
                <a:cs typeface="Arial" panose="020B0604020202020204" pitchFamily="34" charset="0"/>
              </a:defRPr>
            </a:lvl1pPr>
          </a:lstStyle>
          <a:p>
            <a:pPr lvl="0"/>
            <a:r>
              <a:rPr lang="en-US"/>
              <a:t>Name, Title</a:t>
            </a:r>
            <a:br>
              <a:rPr lang="en-US"/>
            </a:br>
            <a:r>
              <a:rPr lang="en-US"/>
              <a:t>Office</a:t>
            </a:r>
          </a:p>
        </p:txBody>
      </p:sp>
      <p:sp>
        <p:nvSpPr>
          <p:cNvPr id="11" name="Text Placeholder 26"/>
          <p:cNvSpPr>
            <a:spLocks noGrp="1"/>
          </p:cNvSpPr>
          <p:nvPr>
            <p:ph type="body" sz="quarter" idx="12" hasCustomPrompt="1"/>
          </p:nvPr>
        </p:nvSpPr>
        <p:spPr>
          <a:xfrm>
            <a:off x="304802" y="6022650"/>
            <a:ext cx="3230879" cy="661987"/>
          </a:xfrm>
        </p:spPr>
        <p:txBody>
          <a:bodyPr>
            <a:normAutofit/>
          </a:bodyPr>
          <a:lstStyle>
            <a:lvl1pPr marL="0" indent="0">
              <a:buNone/>
              <a:defRPr sz="1600">
                <a:solidFill>
                  <a:schemeClr val="bg1"/>
                </a:solidFill>
                <a:latin typeface="Arial" panose="020B0604020202020204" pitchFamily="34" charset="0"/>
                <a:cs typeface="Arial" panose="020B0604020202020204" pitchFamily="34" charset="0"/>
              </a:defRPr>
            </a:lvl1pPr>
          </a:lstStyle>
          <a:p>
            <a:r>
              <a:rPr lang="en-US">
                <a:latin typeface="Arial" panose="020B0604020202020204" pitchFamily="34" charset="0"/>
                <a:cs typeface="Arial" panose="020B0604020202020204" pitchFamily="34" charset="0"/>
              </a:rPr>
              <a:t>Month 22, 2016</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Location Here</a:t>
            </a:r>
          </a:p>
        </p:txBody>
      </p:sp>
    </p:spTree>
    <p:extLst>
      <p:ext uri="{BB962C8B-B14F-4D97-AF65-F5344CB8AC3E}">
        <p14:creationId xmlns:p14="http://schemas.microsoft.com/office/powerpoint/2010/main" val="265086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ergy Divider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F0AD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7927" y="2616201"/>
            <a:ext cx="103632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a:t>Divider Slide</a:t>
            </a:r>
            <a:br>
              <a:rPr lang="en-US"/>
            </a:br>
            <a:r>
              <a:rPr lang="en-US"/>
              <a:t>insert title</a:t>
            </a:r>
          </a:p>
        </p:txBody>
      </p:sp>
    </p:spTree>
    <p:extLst>
      <p:ext uri="{BB962C8B-B14F-4D97-AF65-F5344CB8AC3E}">
        <p14:creationId xmlns:p14="http://schemas.microsoft.com/office/powerpoint/2010/main" val="870430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feSciences Divider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4298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7927" y="2616201"/>
            <a:ext cx="103632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a:t>Divider Slide</a:t>
            </a:r>
            <a:br>
              <a:rPr lang="en-US"/>
            </a:br>
            <a:r>
              <a:rPr lang="en-US"/>
              <a:t>insert title</a:t>
            </a:r>
          </a:p>
        </p:txBody>
      </p:sp>
    </p:spTree>
    <p:extLst>
      <p:ext uri="{BB962C8B-B14F-4D97-AF65-F5344CB8AC3E}">
        <p14:creationId xmlns:p14="http://schemas.microsoft.com/office/powerpoint/2010/main" val="4234163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81233" y="401321"/>
            <a:ext cx="103632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a:t>PHOTOGRAPHIC Divider Slide</a:t>
            </a:r>
            <a:br>
              <a:rPr lang="en-US"/>
            </a:br>
            <a:r>
              <a:rPr lang="en-US"/>
              <a:t>insert title OR STATISTIC</a:t>
            </a:r>
          </a:p>
        </p:txBody>
      </p:sp>
    </p:spTree>
    <p:extLst>
      <p:ext uri="{BB962C8B-B14F-4D97-AF65-F5344CB8AC3E}">
        <p14:creationId xmlns:p14="http://schemas.microsoft.com/office/powerpoint/2010/main" val="227454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81233" y="401321"/>
            <a:ext cx="103632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a:t>PHOTOGRAPHIC Divider Slide</a:t>
            </a:r>
            <a:br>
              <a:rPr lang="en-US"/>
            </a:br>
            <a:r>
              <a:rPr lang="en-US"/>
              <a:t>insert title OR STATISTIC</a:t>
            </a:r>
          </a:p>
        </p:txBody>
      </p:sp>
    </p:spTree>
    <p:extLst>
      <p:ext uri="{BB962C8B-B14F-4D97-AF65-F5344CB8AC3E}">
        <p14:creationId xmlns:p14="http://schemas.microsoft.com/office/powerpoint/2010/main" val="143756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graphic 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233" y="401321"/>
            <a:ext cx="103632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a:t>PHOTOGRAPHIC Divider Slide</a:t>
            </a:r>
            <a:br>
              <a:rPr lang="en-US"/>
            </a:br>
            <a:r>
              <a:rPr lang="en-US"/>
              <a:t>insert title OR STATISTIC</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60"/>
            <a:ext cx="12192000" cy="6847840"/>
          </a:xfrm>
          <a:prstGeom prst="rect">
            <a:avLst/>
          </a:prstGeom>
        </p:spPr>
      </p:pic>
    </p:spTree>
    <p:extLst>
      <p:ext uri="{BB962C8B-B14F-4D97-AF65-F5344CB8AC3E}">
        <p14:creationId xmlns:p14="http://schemas.microsoft.com/office/powerpoint/2010/main" val="2303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Photographic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81233" y="401321"/>
            <a:ext cx="103632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a:t>PHOTOGRAPHIC Divider Slide</a:t>
            </a:r>
            <a:br>
              <a:rPr lang="en-US"/>
            </a:br>
            <a:r>
              <a:rPr lang="en-US"/>
              <a:t>insert title OR STATISTIC</a:t>
            </a:r>
          </a:p>
        </p:txBody>
      </p:sp>
    </p:spTree>
    <p:extLst>
      <p:ext uri="{BB962C8B-B14F-4D97-AF65-F5344CB8AC3E}">
        <p14:creationId xmlns:p14="http://schemas.microsoft.com/office/powerpoint/2010/main" val="289270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Photographic Divider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81233" y="401321"/>
            <a:ext cx="10363200" cy="1371599"/>
          </a:xfrm>
        </p:spPr>
        <p:txBody>
          <a:bodyPr anchor="t">
            <a:normAutofit/>
          </a:bodyPr>
          <a:lstStyle>
            <a:lvl1pPr algn="l">
              <a:defRPr sz="2400" b="0" i="0" cap="all" baseline="0">
                <a:solidFill>
                  <a:schemeClr val="bg1"/>
                </a:solidFill>
                <a:latin typeface="Arial" panose="020B0604020202020204" pitchFamily="34" charset="0"/>
                <a:cs typeface="Century Gothic"/>
              </a:defRPr>
            </a:lvl1pPr>
          </a:lstStyle>
          <a:p>
            <a:r>
              <a:rPr lang="en-US"/>
              <a:t>PHOTOGRAPHIC Divider Slide</a:t>
            </a:r>
            <a:br>
              <a:rPr lang="en-US"/>
            </a:br>
            <a:r>
              <a:rPr lang="en-US"/>
              <a:t>insert title OR STATISTIC</a:t>
            </a:r>
          </a:p>
        </p:txBody>
      </p:sp>
    </p:spTree>
    <p:extLst>
      <p:ext uri="{BB962C8B-B14F-4D97-AF65-F5344CB8AC3E}">
        <p14:creationId xmlns:p14="http://schemas.microsoft.com/office/powerpoint/2010/main" val="243056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Content Page">
    <p:spTree>
      <p:nvGrpSpPr>
        <p:cNvPr id="1" name=""/>
        <p:cNvGrpSpPr/>
        <p:nvPr/>
      </p:nvGrpSpPr>
      <p:grpSpPr>
        <a:xfrm>
          <a:off x="0" y="0"/>
          <a:ext cx="0" cy="0"/>
          <a:chOff x="0" y="0"/>
          <a:chExt cx="0" cy="0"/>
        </a:xfrm>
      </p:grpSpPr>
      <p:pic>
        <p:nvPicPr>
          <p:cNvPr id="8" name="Picture 7"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12192000" cy="6332220"/>
          </a:xfrm>
          <a:prstGeom prst="rect">
            <a:avLst/>
          </a:prstGeom>
        </p:spPr>
      </p:pic>
      <p:sp>
        <p:nvSpPr>
          <p:cNvPr id="2" name="Title 1"/>
          <p:cNvSpPr>
            <a:spLocks noGrp="1"/>
          </p:cNvSpPr>
          <p:nvPr>
            <p:ph type="title" hasCustomPrompt="1"/>
          </p:nvPr>
        </p:nvSpPr>
        <p:spPr>
          <a:xfrm>
            <a:off x="462843" y="894080"/>
            <a:ext cx="8997247"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a:t>Slide Title Here</a:t>
            </a:r>
          </a:p>
        </p:txBody>
      </p:sp>
      <p:sp>
        <p:nvSpPr>
          <p:cNvPr id="6" name="Slide Number Placeholder 5"/>
          <p:cNvSpPr>
            <a:spLocks noGrp="1"/>
          </p:cNvSpPr>
          <p:nvPr>
            <p:ph type="sldNum" sz="quarter" idx="12"/>
          </p:nvPr>
        </p:nvSpPr>
        <p:spPr>
          <a:xfrm>
            <a:off x="11164711" y="6110808"/>
            <a:ext cx="609608"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a:p>
        </p:txBody>
      </p:sp>
      <p:sp>
        <p:nvSpPr>
          <p:cNvPr id="4" name="Text Placeholder 3"/>
          <p:cNvSpPr>
            <a:spLocks noGrp="1"/>
          </p:cNvSpPr>
          <p:nvPr>
            <p:ph type="body" sz="quarter" idx="15"/>
          </p:nvPr>
        </p:nvSpPr>
        <p:spPr>
          <a:xfrm>
            <a:off x="463551" y="1534161"/>
            <a:ext cx="11311467"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CED-ppt-slides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0853" y="2"/>
            <a:ext cx="3671146" cy="75036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1094" y="154008"/>
            <a:ext cx="2228427" cy="531877"/>
          </a:xfrm>
          <a:prstGeom prst="rect">
            <a:avLst/>
          </a:prstGeom>
        </p:spPr>
      </p:pic>
    </p:spTree>
    <p:extLst>
      <p:ext uri="{BB962C8B-B14F-4D97-AF65-F5344CB8AC3E}">
        <p14:creationId xmlns:p14="http://schemas.microsoft.com/office/powerpoint/2010/main" val="362682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pic>
        <p:nvPicPr>
          <p:cNvPr id="9" name="Picture 8"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12192000" cy="6332220"/>
          </a:xfrm>
          <a:prstGeom prst="rect">
            <a:avLst/>
          </a:prstGeom>
        </p:spPr>
      </p:pic>
      <p:sp>
        <p:nvSpPr>
          <p:cNvPr id="11" name="Title 1"/>
          <p:cNvSpPr>
            <a:spLocks noGrp="1"/>
          </p:cNvSpPr>
          <p:nvPr>
            <p:ph type="title" hasCustomPrompt="1"/>
          </p:nvPr>
        </p:nvSpPr>
        <p:spPr>
          <a:xfrm>
            <a:off x="462843" y="894080"/>
            <a:ext cx="8997247"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a:t>Slide Title Here</a:t>
            </a:r>
          </a:p>
        </p:txBody>
      </p:sp>
      <p:sp>
        <p:nvSpPr>
          <p:cNvPr id="12" name="Slide Number Placeholder 5"/>
          <p:cNvSpPr>
            <a:spLocks noGrp="1"/>
          </p:cNvSpPr>
          <p:nvPr>
            <p:ph type="sldNum" sz="quarter" idx="12"/>
          </p:nvPr>
        </p:nvSpPr>
        <p:spPr>
          <a:xfrm>
            <a:off x="11164711" y="6110808"/>
            <a:ext cx="609608"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a:p>
        </p:txBody>
      </p:sp>
      <p:sp>
        <p:nvSpPr>
          <p:cNvPr id="13" name="Text Placeholder 3"/>
          <p:cNvSpPr>
            <a:spLocks noGrp="1"/>
          </p:cNvSpPr>
          <p:nvPr>
            <p:ph type="body" sz="quarter" idx="15"/>
          </p:nvPr>
        </p:nvSpPr>
        <p:spPr>
          <a:xfrm>
            <a:off x="463551" y="1534161"/>
            <a:ext cx="11311467" cy="4576128"/>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p:txBody>
      </p:sp>
      <p:pic>
        <p:nvPicPr>
          <p:cNvPr id="7" name="Picture 6" descr="DCED-ppt-slides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0853" y="2"/>
            <a:ext cx="3671146" cy="75036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1094" y="154008"/>
            <a:ext cx="2228427" cy="531877"/>
          </a:xfrm>
          <a:prstGeom prst="rect">
            <a:avLst/>
          </a:prstGeom>
        </p:spPr>
      </p:pic>
    </p:spTree>
    <p:extLst>
      <p:ext uri="{BB962C8B-B14F-4D97-AF65-F5344CB8AC3E}">
        <p14:creationId xmlns:p14="http://schemas.microsoft.com/office/powerpoint/2010/main" val="22902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6207"/>
          </a:xfrm>
          <a:prstGeom prst="rect">
            <a:avLst/>
          </a:prstGeom>
        </p:spPr>
      </p:pic>
      <p:sp>
        <p:nvSpPr>
          <p:cNvPr id="5" name="TextBox 4"/>
          <p:cNvSpPr txBox="1"/>
          <p:nvPr userDrawn="1"/>
        </p:nvSpPr>
        <p:spPr>
          <a:xfrm>
            <a:off x="1016000" y="802640"/>
            <a:ext cx="3129280" cy="369332"/>
          </a:xfrm>
          <a:prstGeom prst="rect">
            <a:avLst/>
          </a:prstGeom>
          <a:noFill/>
        </p:spPr>
        <p:txBody>
          <a:bodyPr wrap="square" rtlCol="0">
            <a:spAutoFit/>
          </a:bodyPr>
          <a:lstStyle/>
          <a:p>
            <a:endParaRPr lang="en-US" sz="1800"/>
          </a:p>
        </p:txBody>
      </p:sp>
      <p:sp>
        <p:nvSpPr>
          <p:cNvPr id="9" name="Title 1"/>
          <p:cNvSpPr>
            <a:spLocks noGrp="1"/>
          </p:cNvSpPr>
          <p:nvPr>
            <p:ph type="ctrTitle" hasCustomPrompt="1"/>
          </p:nvPr>
        </p:nvSpPr>
        <p:spPr>
          <a:xfrm>
            <a:off x="914400" y="2868930"/>
            <a:ext cx="10363200" cy="2030095"/>
          </a:xfrm>
        </p:spPr>
        <p:txBody>
          <a:bodyPr anchor="t" anchorCtr="0">
            <a:noAutofit/>
          </a:bodyPr>
          <a:lstStyle>
            <a:lvl1pPr algn="ctr">
              <a:defRPr sz="2500" b="0" i="0" cap="none" baseline="0">
                <a:solidFill>
                  <a:schemeClr val="bg1"/>
                </a:solidFill>
                <a:latin typeface="Arial" panose="020B0604020202020204" pitchFamily="34" charset="0"/>
                <a:cs typeface="Arial" panose="020B0604020202020204" pitchFamily="34" charset="0"/>
              </a:defRPr>
            </a:lvl1pPr>
          </a:lstStyle>
          <a:p>
            <a:r>
              <a:rPr lang="en-US" sz="3200">
                <a:solidFill>
                  <a:srgbClr val="FFFFFF"/>
                </a:solidFill>
              </a:rPr>
              <a:t>Presenter Name, Title</a:t>
            </a:r>
            <a:br>
              <a:rPr lang="en-US" sz="3200">
                <a:solidFill>
                  <a:srgbClr val="FFFFFF"/>
                </a:solidFill>
              </a:rPr>
            </a:br>
            <a:r>
              <a:rPr lang="en-US" sz="3200">
                <a:solidFill>
                  <a:srgbClr val="FFFFFF"/>
                </a:solidFill>
              </a:rPr>
              <a:t>Office Name</a:t>
            </a:r>
          </a:p>
        </p:txBody>
      </p:sp>
      <p:sp>
        <p:nvSpPr>
          <p:cNvPr id="11" name="Text Placeholder 26"/>
          <p:cNvSpPr>
            <a:spLocks noGrp="1"/>
          </p:cNvSpPr>
          <p:nvPr>
            <p:ph type="body" sz="quarter" idx="12" hasCustomPrompt="1"/>
          </p:nvPr>
        </p:nvSpPr>
        <p:spPr>
          <a:xfrm>
            <a:off x="128695" y="5882642"/>
            <a:ext cx="3230879" cy="360677"/>
          </a:xfrm>
        </p:spPr>
        <p:txBody>
          <a:bodyPr>
            <a:normAutofit/>
          </a:bodyPr>
          <a:lstStyle>
            <a:lvl1pPr marL="0" indent="0">
              <a:buNone/>
              <a:defRPr sz="1400" b="0">
                <a:solidFill>
                  <a:schemeClr val="bg1"/>
                </a:solidFill>
                <a:latin typeface="Arial" panose="020B0604020202020204" pitchFamily="34" charset="0"/>
                <a:cs typeface="Arial" panose="020B0604020202020204" pitchFamily="34" charset="0"/>
              </a:defRPr>
            </a:lvl1pPr>
          </a:lstStyle>
          <a:p>
            <a:r>
              <a:rPr lang="en-US">
                <a:latin typeface="Arial" panose="020B0604020202020204" pitchFamily="34" charset="0"/>
                <a:cs typeface="Arial" panose="020B0604020202020204" pitchFamily="34" charset="0"/>
              </a:rPr>
              <a:t>Phone Number</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7467" y="6192519"/>
            <a:ext cx="2228427" cy="531877"/>
          </a:xfrm>
          <a:prstGeom prst="rect">
            <a:avLst/>
          </a:prstGeom>
        </p:spPr>
      </p:pic>
      <p:sp>
        <p:nvSpPr>
          <p:cNvPr id="12" name="Text Placeholder 26"/>
          <p:cNvSpPr>
            <a:spLocks noGrp="1"/>
          </p:cNvSpPr>
          <p:nvPr>
            <p:ph type="body" sz="quarter" idx="13" hasCustomPrompt="1"/>
          </p:nvPr>
        </p:nvSpPr>
        <p:spPr>
          <a:xfrm>
            <a:off x="142242" y="6187442"/>
            <a:ext cx="3230879" cy="360677"/>
          </a:xfrm>
        </p:spPr>
        <p:txBody>
          <a:bodyPr>
            <a:normAutofit/>
          </a:bodyPr>
          <a:lstStyle>
            <a:lvl1pPr marL="0" indent="0">
              <a:buNone/>
              <a:defRPr sz="1400" b="0">
                <a:solidFill>
                  <a:schemeClr val="bg1"/>
                </a:solidFill>
                <a:latin typeface="Arial" panose="020B0604020202020204" pitchFamily="34" charset="0"/>
                <a:cs typeface="Arial" panose="020B0604020202020204" pitchFamily="34" charset="0"/>
              </a:defRPr>
            </a:lvl1pPr>
          </a:lstStyle>
          <a:p>
            <a:r>
              <a:rPr lang="en-US">
                <a:latin typeface="Arial" panose="020B0604020202020204" pitchFamily="34" charset="0"/>
                <a:cs typeface="Arial" panose="020B0604020202020204" pitchFamily="34" charset="0"/>
              </a:rPr>
              <a:t>email@pa.gov</a:t>
            </a:r>
          </a:p>
        </p:txBody>
      </p:sp>
      <p:sp>
        <p:nvSpPr>
          <p:cNvPr id="13" name="Text Placeholder 26"/>
          <p:cNvSpPr>
            <a:spLocks noGrp="1"/>
          </p:cNvSpPr>
          <p:nvPr>
            <p:ph type="body" sz="quarter" idx="14" hasCustomPrompt="1"/>
          </p:nvPr>
        </p:nvSpPr>
        <p:spPr>
          <a:xfrm>
            <a:off x="142242" y="6502402"/>
            <a:ext cx="3230879" cy="360677"/>
          </a:xfrm>
        </p:spPr>
        <p:txBody>
          <a:bodyPr>
            <a:normAutofit/>
          </a:bodyPr>
          <a:lstStyle>
            <a:lvl1pPr marL="0" indent="0">
              <a:buNone/>
              <a:defRPr sz="1400" b="1">
                <a:solidFill>
                  <a:schemeClr val="bg1"/>
                </a:solidFill>
                <a:latin typeface="Arial" panose="020B0604020202020204" pitchFamily="34" charset="0"/>
                <a:cs typeface="Arial" panose="020B0604020202020204" pitchFamily="34" charset="0"/>
              </a:defRPr>
            </a:lvl1pPr>
          </a:lstStyle>
          <a:p>
            <a:r>
              <a:rPr lang="en-US">
                <a:latin typeface="Arial" panose="020B0604020202020204" pitchFamily="34" charset="0"/>
                <a:cs typeface="Arial" panose="020B0604020202020204" pitchFamily="34" charset="0"/>
              </a:rPr>
              <a:t>dced.pa.gov</a:t>
            </a:r>
          </a:p>
        </p:txBody>
      </p:sp>
      <p:pic>
        <p:nvPicPr>
          <p:cNvPr id="4" name="Picture 3"/>
          <p:cNvPicPr>
            <a:picLocks noChangeAspect="1"/>
          </p:cNvPicPr>
          <p:nvPr userDrawn="1"/>
        </p:nvPicPr>
        <p:blipFill>
          <a:blip r:embed="rId4"/>
          <a:stretch>
            <a:fillRect/>
          </a:stretch>
        </p:blipFill>
        <p:spPr>
          <a:xfrm>
            <a:off x="10566400" y="126042"/>
            <a:ext cx="1506326" cy="333238"/>
          </a:xfrm>
          <a:prstGeom prst="rect">
            <a:avLst/>
          </a:prstGeom>
        </p:spPr>
      </p:pic>
    </p:spTree>
    <p:extLst>
      <p:ext uri="{BB962C8B-B14F-4D97-AF65-F5344CB8AC3E}">
        <p14:creationId xmlns:p14="http://schemas.microsoft.com/office/powerpoint/2010/main" val="382091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12192000" cy="6332220"/>
          </a:xfrm>
          <a:prstGeom prst="rect">
            <a:avLst/>
          </a:prstGeom>
        </p:spPr>
      </p:pic>
      <p:sp>
        <p:nvSpPr>
          <p:cNvPr id="19" name="Title 1"/>
          <p:cNvSpPr>
            <a:spLocks noGrp="1"/>
          </p:cNvSpPr>
          <p:nvPr>
            <p:ph type="title" hasCustomPrompt="1"/>
          </p:nvPr>
        </p:nvSpPr>
        <p:spPr>
          <a:xfrm>
            <a:off x="462843" y="894080"/>
            <a:ext cx="8997247"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a:t>Slide Title Here</a:t>
            </a:r>
          </a:p>
        </p:txBody>
      </p:sp>
      <p:sp>
        <p:nvSpPr>
          <p:cNvPr id="20" name="Slide Number Placeholder 5"/>
          <p:cNvSpPr>
            <a:spLocks noGrp="1"/>
          </p:cNvSpPr>
          <p:nvPr>
            <p:ph type="sldNum" sz="quarter" idx="12"/>
          </p:nvPr>
        </p:nvSpPr>
        <p:spPr>
          <a:xfrm>
            <a:off x="11164711" y="6110808"/>
            <a:ext cx="609608"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a:p>
        </p:txBody>
      </p:sp>
      <p:sp>
        <p:nvSpPr>
          <p:cNvPr id="23" name="Text Placeholder 3"/>
          <p:cNvSpPr>
            <a:spLocks noGrp="1"/>
          </p:cNvSpPr>
          <p:nvPr>
            <p:ph type="body" sz="quarter" idx="15"/>
          </p:nvPr>
        </p:nvSpPr>
        <p:spPr>
          <a:xfrm>
            <a:off x="463551" y="1534161"/>
            <a:ext cx="5117676"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p:cNvSpPr>
            <a:spLocks noGrp="1"/>
          </p:cNvSpPr>
          <p:nvPr>
            <p:ph type="body" sz="quarter" idx="16"/>
          </p:nvPr>
        </p:nvSpPr>
        <p:spPr>
          <a:xfrm>
            <a:off x="6177281" y="1544322"/>
            <a:ext cx="5117676" cy="4576128"/>
          </a:xfrm>
        </p:spPr>
        <p:txBody>
          <a:bodyPr>
            <a:noAutofit/>
          </a:bodyPr>
          <a:lstStyle>
            <a:lvl1pPr>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CED-ppt-slides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0853" y="2"/>
            <a:ext cx="3671146" cy="750365"/>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1094" y="154008"/>
            <a:ext cx="2228427" cy="531877"/>
          </a:xfrm>
          <a:prstGeom prst="rect">
            <a:avLst/>
          </a:prstGeom>
        </p:spPr>
      </p:pic>
    </p:spTree>
    <p:extLst>
      <p:ext uri="{BB962C8B-B14F-4D97-AF65-F5344CB8AC3E}">
        <p14:creationId xmlns:p14="http://schemas.microsoft.com/office/powerpoint/2010/main" val="79827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pic>
        <p:nvPicPr>
          <p:cNvPr id="10" name="Picture 9" descr="new slide_2.jpg"/>
          <p:cNvPicPr>
            <a:picLocks noChangeAspect="1"/>
          </p:cNvPicPr>
          <p:nvPr userDrawn="1"/>
        </p:nvPicPr>
        <p:blipFill rotWithShape="1">
          <a:blip r:embed="rId2">
            <a:extLst>
              <a:ext uri="{28A0092B-C50C-407E-A947-70E740481C1C}">
                <a14:useLocalDpi xmlns:a14="http://schemas.microsoft.com/office/drawing/2010/main" val="0"/>
              </a:ext>
            </a:extLst>
          </a:blip>
          <a:srcRect b="7667"/>
          <a:stretch/>
        </p:blipFill>
        <p:spPr>
          <a:xfrm>
            <a:off x="0" y="0"/>
            <a:ext cx="12192000" cy="6332220"/>
          </a:xfrm>
          <a:prstGeom prst="rect">
            <a:avLst/>
          </a:prstGeom>
        </p:spPr>
      </p:pic>
      <p:sp>
        <p:nvSpPr>
          <p:cNvPr id="12" name="Title 1"/>
          <p:cNvSpPr>
            <a:spLocks noGrp="1"/>
          </p:cNvSpPr>
          <p:nvPr>
            <p:ph type="title" hasCustomPrompt="1"/>
          </p:nvPr>
        </p:nvSpPr>
        <p:spPr>
          <a:xfrm>
            <a:off x="462843" y="894080"/>
            <a:ext cx="8997247" cy="460588"/>
          </a:xfrm>
        </p:spPr>
        <p:txBody>
          <a:bodyPr>
            <a:normAutofit/>
          </a:bodyPr>
          <a:lstStyle>
            <a:lvl1pPr algn="l">
              <a:defRPr sz="2400" b="0" i="0" cap="all">
                <a:solidFill>
                  <a:srgbClr val="FFFFFF"/>
                </a:solidFill>
                <a:latin typeface="Arial" panose="020B0604020202020204" pitchFamily="34" charset="0"/>
                <a:cs typeface="Arial" panose="020B0604020202020204" pitchFamily="34" charset="0"/>
              </a:defRPr>
            </a:lvl1pPr>
          </a:lstStyle>
          <a:p>
            <a:r>
              <a:rPr lang="en-US"/>
              <a:t>Slide Title Here</a:t>
            </a:r>
          </a:p>
        </p:txBody>
      </p:sp>
      <p:sp>
        <p:nvSpPr>
          <p:cNvPr id="13" name="Slide Number Placeholder 5"/>
          <p:cNvSpPr>
            <a:spLocks noGrp="1"/>
          </p:cNvSpPr>
          <p:nvPr>
            <p:ph type="sldNum" sz="quarter" idx="12"/>
          </p:nvPr>
        </p:nvSpPr>
        <p:spPr>
          <a:xfrm>
            <a:off x="11164711" y="6110808"/>
            <a:ext cx="609608"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a:p>
        </p:txBody>
      </p:sp>
      <p:sp>
        <p:nvSpPr>
          <p:cNvPr id="14" name="Text Placeholder 3"/>
          <p:cNvSpPr>
            <a:spLocks noGrp="1"/>
          </p:cNvSpPr>
          <p:nvPr>
            <p:ph type="body" sz="quarter" idx="15"/>
          </p:nvPr>
        </p:nvSpPr>
        <p:spPr>
          <a:xfrm>
            <a:off x="1544319" y="1534162"/>
            <a:ext cx="9810751"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p:txBody>
      </p:sp>
      <p:grpSp>
        <p:nvGrpSpPr>
          <p:cNvPr id="23" name="Group 22"/>
          <p:cNvGrpSpPr/>
          <p:nvPr userDrawn="1"/>
        </p:nvGrpSpPr>
        <p:grpSpPr>
          <a:xfrm>
            <a:off x="494453" y="4276983"/>
            <a:ext cx="684107" cy="457200"/>
            <a:chOff x="685800" y="4191000"/>
            <a:chExt cx="685800" cy="457200"/>
          </a:xfrm>
        </p:grpSpPr>
        <p:sp>
          <p:nvSpPr>
            <p:cNvPr id="24" name="Oval 23"/>
            <p:cNvSpPr/>
            <p:nvPr userDrawn="1"/>
          </p:nvSpPr>
          <p:spPr>
            <a:xfrm>
              <a:off x="800100" y="41910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Box 24"/>
            <p:cNvSpPr txBox="1"/>
            <p:nvPr userDrawn="1"/>
          </p:nvSpPr>
          <p:spPr>
            <a:xfrm>
              <a:off x="685800" y="4234934"/>
              <a:ext cx="685800" cy="369332"/>
            </a:xfrm>
            <a:prstGeom prst="rect">
              <a:avLst/>
            </a:prstGeom>
            <a:noFill/>
          </p:spPr>
          <p:txBody>
            <a:bodyPr wrap="square" rtlCol="0">
              <a:spAutoFit/>
            </a:bodyPr>
            <a:lstStyle/>
            <a:p>
              <a:pPr algn="ctr"/>
              <a:r>
                <a:rPr lang="en-US" sz="1800" b="1">
                  <a:solidFill>
                    <a:schemeClr val="bg1"/>
                  </a:solidFill>
                  <a:latin typeface="Euphemia" panose="020B0503040102020104" pitchFamily="34" charset="0"/>
                </a:rPr>
                <a:t>3</a:t>
              </a:r>
            </a:p>
          </p:txBody>
        </p:sp>
      </p:grpSp>
      <p:sp>
        <p:nvSpPr>
          <p:cNvPr id="29" name="Text Placeholder 3"/>
          <p:cNvSpPr>
            <a:spLocks noGrp="1"/>
          </p:cNvSpPr>
          <p:nvPr>
            <p:ph type="body" sz="quarter" idx="16"/>
          </p:nvPr>
        </p:nvSpPr>
        <p:spPr>
          <a:xfrm>
            <a:off x="1544319" y="2895602"/>
            <a:ext cx="9810751"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p:txBody>
      </p:sp>
      <p:sp>
        <p:nvSpPr>
          <p:cNvPr id="30" name="Text Placeholder 3"/>
          <p:cNvSpPr>
            <a:spLocks noGrp="1"/>
          </p:cNvSpPr>
          <p:nvPr>
            <p:ph type="body" sz="quarter" idx="17"/>
          </p:nvPr>
        </p:nvSpPr>
        <p:spPr>
          <a:xfrm>
            <a:off x="1544319" y="4058921"/>
            <a:ext cx="9810751"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p:txBody>
      </p:sp>
      <p:sp>
        <p:nvSpPr>
          <p:cNvPr id="31" name="Text Placeholder 3"/>
          <p:cNvSpPr>
            <a:spLocks noGrp="1"/>
          </p:cNvSpPr>
          <p:nvPr>
            <p:ph type="body" sz="quarter" idx="18"/>
          </p:nvPr>
        </p:nvSpPr>
        <p:spPr>
          <a:xfrm>
            <a:off x="1543622" y="5410201"/>
            <a:ext cx="9810751" cy="1026159"/>
          </a:xfrm>
        </p:spPr>
        <p:txBody>
          <a:bodyPr>
            <a:noAutofit/>
          </a:bodyPr>
          <a:lstStyle>
            <a:lvl1pPr marL="0" indent="0">
              <a:buNone/>
              <a:defRPr sz="2800" baseline="0">
                <a:latin typeface="Arial" panose="020B0604020202020204" pitchFamily="34" charset="0"/>
              </a:defRPr>
            </a:lvl1pPr>
            <a:lvl2pPr>
              <a:defRPr sz="2400"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a:t>Click to edit Master text styles</a:t>
            </a:r>
          </a:p>
        </p:txBody>
      </p:sp>
      <p:pic>
        <p:nvPicPr>
          <p:cNvPr id="32" name="Picture 31" descr="DCED-ppt-slides_blu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20853" y="2"/>
            <a:ext cx="3671146" cy="750365"/>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71094" y="154008"/>
            <a:ext cx="2228427" cy="531877"/>
          </a:xfrm>
          <a:prstGeom prst="rect">
            <a:avLst/>
          </a:prstGeom>
        </p:spPr>
      </p:pic>
      <p:grpSp>
        <p:nvGrpSpPr>
          <p:cNvPr id="35" name="Group 34"/>
          <p:cNvGrpSpPr/>
          <p:nvPr userDrawn="1"/>
        </p:nvGrpSpPr>
        <p:grpSpPr>
          <a:xfrm>
            <a:off x="462843" y="3180081"/>
            <a:ext cx="684107" cy="457200"/>
            <a:chOff x="685800" y="4191000"/>
            <a:chExt cx="685800" cy="457200"/>
          </a:xfrm>
        </p:grpSpPr>
        <p:sp>
          <p:nvSpPr>
            <p:cNvPr id="36" name="Oval 35"/>
            <p:cNvSpPr/>
            <p:nvPr userDrawn="1"/>
          </p:nvSpPr>
          <p:spPr>
            <a:xfrm>
              <a:off x="800100" y="41910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TextBox 36"/>
            <p:cNvSpPr txBox="1"/>
            <p:nvPr userDrawn="1"/>
          </p:nvSpPr>
          <p:spPr>
            <a:xfrm>
              <a:off x="685800" y="4234934"/>
              <a:ext cx="685800" cy="369332"/>
            </a:xfrm>
            <a:prstGeom prst="rect">
              <a:avLst/>
            </a:prstGeom>
            <a:noFill/>
          </p:spPr>
          <p:txBody>
            <a:bodyPr wrap="square" rtlCol="0">
              <a:spAutoFit/>
            </a:bodyPr>
            <a:lstStyle/>
            <a:p>
              <a:pPr algn="ctr"/>
              <a:r>
                <a:rPr lang="en-US" sz="1800" b="1">
                  <a:solidFill>
                    <a:schemeClr val="bg1"/>
                  </a:solidFill>
                  <a:latin typeface="Euphemia" panose="020B0503040102020104" pitchFamily="34" charset="0"/>
                </a:rPr>
                <a:t>2</a:t>
              </a:r>
            </a:p>
          </p:txBody>
        </p:sp>
      </p:grpSp>
      <p:grpSp>
        <p:nvGrpSpPr>
          <p:cNvPr id="38" name="Group 37"/>
          <p:cNvGrpSpPr/>
          <p:nvPr userDrawn="1"/>
        </p:nvGrpSpPr>
        <p:grpSpPr>
          <a:xfrm>
            <a:off x="448168" y="1777578"/>
            <a:ext cx="684107" cy="457200"/>
            <a:chOff x="685800" y="4191000"/>
            <a:chExt cx="685800" cy="457200"/>
          </a:xfrm>
        </p:grpSpPr>
        <p:sp>
          <p:nvSpPr>
            <p:cNvPr id="39" name="Oval 38"/>
            <p:cNvSpPr/>
            <p:nvPr userDrawn="1"/>
          </p:nvSpPr>
          <p:spPr>
            <a:xfrm>
              <a:off x="800100" y="41910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TextBox 39"/>
            <p:cNvSpPr txBox="1"/>
            <p:nvPr userDrawn="1"/>
          </p:nvSpPr>
          <p:spPr>
            <a:xfrm>
              <a:off x="685800" y="4234934"/>
              <a:ext cx="685800" cy="369332"/>
            </a:xfrm>
            <a:prstGeom prst="rect">
              <a:avLst/>
            </a:prstGeom>
            <a:noFill/>
          </p:spPr>
          <p:txBody>
            <a:bodyPr wrap="square" rtlCol="0">
              <a:spAutoFit/>
            </a:bodyPr>
            <a:lstStyle/>
            <a:p>
              <a:pPr algn="ctr"/>
              <a:r>
                <a:rPr lang="en-US" sz="1800" b="1">
                  <a:solidFill>
                    <a:schemeClr val="bg1"/>
                  </a:solidFill>
                  <a:latin typeface="Euphemia" panose="020B0503040102020104" pitchFamily="34" charset="0"/>
                </a:rPr>
                <a:t>1</a:t>
              </a:r>
            </a:p>
          </p:txBody>
        </p:sp>
      </p:grpSp>
      <p:grpSp>
        <p:nvGrpSpPr>
          <p:cNvPr id="41" name="Group 40"/>
          <p:cNvGrpSpPr/>
          <p:nvPr userDrawn="1"/>
        </p:nvGrpSpPr>
        <p:grpSpPr>
          <a:xfrm>
            <a:off x="562186" y="5725419"/>
            <a:ext cx="684107" cy="457200"/>
            <a:chOff x="685800" y="4191000"/>
            <a:chExt cx="685800" cy="457200"/>
          </a:xfrm>
        </p:grpSpPr>
        <p:sp>
          <p:nvSpPr>
            <p:cNvPr id="42" name="Oval 41"/>
            <p:cNvSpPr/>
            <p:nvPr userDrawn="1"/>
          </p:nvSpPr>
          <p:spPr>
            <a:xfrm>
              <a:off x="800100" y="4191000"/>
              <a:ext cx="457200" cy="457200"/>
            </a:xfrm>
            <a:prstGeom prst="ellipse">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3" name="TextBox 42"/>
            <p:cNvSpPr txBox="1"/>
            <p:nvPr userDrawn="1"/>
          </p:nvSpPr>
          <p:spPr>
            <a:xfrm>
              <a:off x="685800" y="4234934"/>
              <a:ext cx="685800" cy="369332"/>
            </a:xfrm>
            <a:prstGeom prst="rect">
              <a:avLst/>
            </a:prstGeom>
            <a:noFill/>
          </p:spPr>
          <p:txBody>
            <a:bodyPr wrap="square" rtlCol="0">
              <a:spAutoFit/>
            </a:bodyPr>
            <a:lstStyle/>
            <a:p>
              <a:pPr algn="ctr"/>
              <a:r>
                <a:rPr lang="en-US" sz="1800" b="1">
                  <a:solidFill>
                    <a:schemeClr val="bg1"/>
                  </a:solidFill>
                  <a:latin typeface="Euphemia" panose="020B0503040102020104" pitchFamily="34" charset="0"/>
                </a:rPr>
                <a:t>4</a:t>
              </a:r>
            </a:p>
          </p:txBody>
        </p:sp>
      </p:grpSp>
    </p:spTree>
    <p:extLst>
      <p:ext uri="{BB962C8B-B14F-4D97-AF65-F5344CB8AC3E}">
        <p14:creationId xmlns:p14="http://schemas.microsoft.com/office/powerpoint/2010/main" val="416959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CED Blue Divider Slide">
    <p:spTree>
      <p:nvGrpSpPr>
        <p:cNvPr id="1" name=""/>
        <p:cNvGrpSpPr/>
        <p:nvPr/>
      </p:nvGrpSpPr>
      <p:grpSpPr>
        <a:xfrm>
          <a:off x="0" y="0"/>
          <a:ext cx="0" cy="0"/>
          <a:chOff x="0" y="0"/>
          <a:chExt cx="0" cy="0"/>
        </a:xfrm>
      </p:grpSpPr>
      <p:pic>
        <p:nvPicPr>
          <p:cNvPr id="5" name="Picture 4" descr="DCED-ppt-slides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6207"/>
          </a:xfrm>
          <a:prstGeom prst="rect">
            <a:avLst/>
          </a:prstGeom>
        </p:spPr>
      </p:pic>
      <p:sp>
        <p:nvSpPr>
          <p:cNvPr id="2" name="Title 1"/>
          <p:cNvSpPr>
            <a:spLocks noGrp="1"/>
          </p:cNvSpPr>
          <p:nvPr>
            <p:ph type="title" hasCustomPrompt="1"/>
          </p:nvPr>
        </p:nvSpPr>
        <p:spPr>
          <a:xfrm>
            <a:off x="917927" y="2616201"/>
            <a:ext cx="103632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a:t>Divider Slide</a:t>
            </a:r>
            <a:br>
              <a:rPr lang="en-US"/>
            </a:br>
            <a:r>
              <a:rPr lang="en-US"/>
              <a:t>insert title</a:t>
            </a:r>
          </a:p>
        </p:txBody>
      </p:sp>
    </p:spTree>
    <p:extLst>
      <p:ext uri="{BB962C8B-B14F-4D97-AF65-F5344CB8AC3E}">
        <p14:creationId xmlns:p14="http://schemas.microsoft.com/office/powerpoint/2010/main" val="186667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ribiz Divider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64A7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7927" y="2616201"/>
            <a:ext cx="103632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a:t>Divider Slide</a:t>
            </a:r>
            <a:br>
              <a:rPr lang="en-US"/>
            </a:br>
            <a:r>
              <a:rPr lang="en-US"/>
              <a:t>insert title</a:t>
            </a:r>
          </a:p>
        </p:txBody>
      </p:sp>
    </p:spTree>
    <p:extLst>
      <p:ext uri="{BB962C8B-B14F-4D97-AF65-F5344CB8AC3E}">
        <p14:creationId xmlns:p14="http://schemas.microsoft.com/office/powerpoint/2010/main" val="95758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nufacturing Divider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E3520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917927" y="2616201"/>
            <a:ext cx="10363200" cy="1371599"/>
          </a:xfrm>
        </p:spPr>
        <p:txBody>
          <a:bodyPr anchor="t">
            <a:normAutofit/>
          </a:bodyPr>
          <a:lstStyle>
            <a:lvl1pPr algn="ctr">
              <a:defRPr sz="2400" b="0" i="0" cap="all" baseline="0">
                <a:solidFill>
                  <a:schemeClr val="bg1"/>
                </a:solidFill>
                <a:latin typeface="Arial" panose="020B0604020202020204" pitchFamily="34" charset="0"/>
                <a:cs typeface="Century Gothic"/>
              </a:defRPr>
            </a:lvl1pPr>
          </a:lstStyle>
          <a:p>
            <a:r>
              <a:rPr lang="en-US"/>
              <a:t>Divider Slide</a:t>
            </a:r>
            <a:br>
              <a:rPr lang="en-US"/>
            </a:br>
            <a:r>
              <a:rPr lang="en-US"/>
              <a:t>insert title</a:t>
            </a:r>
          </a:p>
        </p:txBody>
      </p:sp>
    </p:spTree>
    <p:extLst>
      <p:ext uri="{BB962C8B-B14F-4D97-AF65-F5344CB8AC3E}">
        <p14:creationId xmlns:p14="http://schemas.microsoft.com/office/powerpoint/2010/main" val="258452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0" i="0">
                <a:solidFill>
                  <a:schemeClr val="tx1"/>
                </a:solidFill>
                <a:latin typeface="Arial" panose="020B0604020202020204" pitchFamily="34" charset="0"/>
                <a:cs typeface="Arial" panose="020B0604020202020204" pitchFamily="34" charset="0"/>
              </a:defRPr>
            </a:lvl1pPr>
          </a:lstStyle>
          <a:p>
            <a:fld id="{365B981D-4030-6842-946E-1F7B39BFC8BB}" type="slidenum">
              <a:rPr lang="en-US" smtClean="0"/>
              <a:pPr/>
              <a:t>‹#›</a:t>
            </a:fld>
            <a:endParaRPr lang="en-US"/>
          </a:p>
        </p:txBody>
      </p:sp>
    </p:spTree>
    <p:extLst>
      <p:ext uri="{BB962C8B-B14F-4D97-AF65-F5344CB8AC3E}">
        <p14:creationId xmlns:p14="http://schemas.microsoft.com/office/powerpoint/2010/main" val="229762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6" r:id="rId4"/>
    <p:sldLayoutId id="2147483653" r:id="rId5"/>
    <p:sldLayoutId id="2147483654" r:id="rId6"/>
    <p:sldLayoutId id="2147483651"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Elizabeth.Crow@mbakerintl.com" TargetMode="External"/><Relationship Id="rId2" Type="http://schemas.openxmlformats.org/officeDocument/2006/relationships/hyperlink" Target="mailto:Kirsten.Compitello@mbakerintl.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a:br>
            <a:r>
              <a:rPr lang="en-US" i="1"/>
              <a:t>INTERNET FOR ALL: </a:t>
            </a:r>
            <a:br>
              <a:rPr lang="en-US" i="1"/>
            </a:br>
            <a:r>
              <a:rPr lang="en-US" i="1"/>
              <a:t>CONNECTING THE COMMONWEALTH OF Pennsylvania</a:t>
            </a:r>
          </a:p>
        </p:txBody>
      </p:sp>
      <p:sp>
        <p:nvSpPr>
          <p:cNvPr id="5" name="TextBox 4">
            <a:extLst>
              <a:ext uri="{FF2B5EF4-FFF2-40B4-BE49-F238E27FC236}">
                <a16:creationId xmlns:a16="http://schemas.microsoft.com/office/drawing/2014/main" id="{ED3FCB9E-9CDC-5109-EE98-C3B7EA3E166A}"/>
              </a:ext>
            </a:extLst>
          </p:cNvPr>
          <p:cNvSpPr txBox="1"/>
          <p:nvPr/>
        </p:nvSpPr>
        <p:spPr>
          <a:xfrm>
            <a:off x="3840452" y="4768339"/>
            <a:ext cx="4511108" cy="461665"/>
          </a:xfrm>
          <a:prstGeom prst="rect">
            <a:avLst/>
          </a:prstGeom>
          <a:noFill/>
        </p:spPr>
        <p:txBody>
          <a:bodyPr wrap="none" rtlCol="0">
            <a:spAutoFit/>
          </a:bodyPr>
          <a:lstStyle/>
          <a:p>
            <a:pPr algn="ctr"/>
            <a:r>
              <a:rPr lang="en-US" sz="2400" i="1">
                <a:solidFill>
                  <a:schemeClr val="bg1"/>
                </a:solidFill>
              </a:rPr>
              <a:t>PBDA Board Meeting: June 1, 2023</a:t>
            </a:r>
          </a:p>
        </p:txBody>
      </p:sp>
    </p:spTree>
    <p:extLst>
      <p:ext uri="{BB962C8B-B14F-4D97-AF65-F5344CB8AC3E}">
        <p14:creationId xmlns:p14="http://schemas.microsoft.com/office/powerpoint/2010/main" val="2783324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US"/>
            </a:br>
            <a:r>
              <a:rPr lang="en-US" i="1"/>
              <a:t>INTERNET FOR ALL: </a:t>
            </a:r>
            <a:br>
              <a:rPr lang="en-US" i="1"/>
            </a:br>
            <a:r>
              <a:rPr lang="en-US" i="1"/>
              <a:t>CONNECTING THE COMMONWEALTH OF Pennsylvania</a:t>
            </a:r>
          </a:p>
        </p:txBody>
      </p:sp>
      <p:sp>
        <p:nvSpPr>
          <p:cNvPr id="3" name="Text Placeholder 2"/>
          <p:cNvSpPr>
            <a:spLocks noGrp="1"/>
          </p:cNvSpPr>
          <p:nvPr>
            <p:ph type="body" sz="quarter" idx="11"/>
          </p:nvPr>
        </p:nvSpPr>
        <p:spPr>
          <a:xfrm>
            <a:off x="7197114" y="6022649"/>
            <a:ext cx="4684160" cy="666771"/>
          </a:xfrm>
        </p:spPr>
        <p:txBody>
          <a:bodyPr vert="horz" lIns="91440" tIns="45720" rIns="91440" bIns="45720" rtlCol="0" anchor="t">
            <a:normAutofit/>
          </a:bodyPr>
          <a:lstStyle/>
          <a:p>
            <a:r>
              <a:rPr lang="en-US">
                <a:latin typeface="Arial"/>
                <a:cs typeface="Arial"/>
              </a:rPr>
              <a:t>Pennsylvania Broadband Development Authority</a:t>
            </a:r>
            <a:endParaRPr lang="en-US"/>
          </a:p>
        </p:txBody>
      </p:sp>
      <p:sp>
        <p:nvSpPr>
          <p:cNvPr id="4" name="Text Placeholder 3"/>
          <p:cNvSpPr>
            <a:spLocks noGrp="1"/>
          </p:cNvSpPr>
          <p:nvPr>
            <p:ph type="body" sz="quarter" idx="12"/>
          </p:nvPr>
        </p:nvSpPr>
        <p:spPr/>
        <p:txBody>
          <a:bodyPr vert="horz" lIns="91440" tIns="45720" rIns="91440" bIns="45720" rtlCol="0" anchor="t">
            <a:normAutofit/>
          </a:bodyPr>
          <a:lstStyle/>
          <a:p>
            <a:r>
              <a:rPr lang="en-US">
                <a:latin typeface="Arial"/>
                <a:cs typeface="Arial"/>
              </a:rPr>
              <a:t>June 1, 2023</a:t>
            </a:r>
          </a:p>
          <a:p>
            <a:endParaRPr lang="en-US"/>
          </a:p>
        </p:txBody>
      </p:sp>
      <p:sp>
        <p:nvSpPr>
          <p:cNvPr id="5" name="TextBox 4">
            <a:extLst>
              <a:ext uri="{FF2B5EF4-FFF2-40B4-BE49-F238E27FC236}">
                <a16:creationId xmlns:a16="http://schemas.microsoft.com/office/drawing/2014/main" id="{ED3FCB9E-9CDC-5109-EE98-C3B7EA3E166A}"/>
              </a:ext>
            </a:extLst>
          </p:cNvPr>
          <p:cNvSpPr txBox="1"/>
          <p:nvPr/>
        </p:nvSpPr>
        <p:spPr>
          <a:xfrm>
            <a:off x="1322773" y="4768339"/>
            <a:ext cx="9383403" cy="461665"/>
          </a:xfrm>
          <a:prstGeom prst="rect">
            <a:avLst/>
          </a:prstGeom>
          <a:noFill/>
        </p:spPr>
        <p:txBody>
          <a:bodyPr wrap="none" rtlCol="0">
            <a:spAutoFit/>
          </a:bodyPr>
          <a:lstStyle/>
          <a:p>
            <a:r>
              <a:rPr lang="en-US" sz="2400" i="1">
                <a:solidFill>
                  <a:schemeClr val="bg1"/>
                </a:solidFill>
              </a:rPr>
              <a:t>Public Engagement for the BEAD Five-Year Action, and Digital Equity Plans</a:t>
            </a:r>
          </a:p>
        </p:txBody>
      </p:sp>
    </p:spTree>
    <p:extLst>
      <p:ext uri="{BB962C8B-B14F-4D97-AF65-F5344CB8AC3E}">
        <p14:creationId xmlns:p14="http://schemas.microsoft.com/office/powerpoint/2010/main" val="171507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D22291-E662-A7BF-70E7-A0D7C225D0C6}"/>
              </a:ext>
            </a:extLst>
          </p:cNvPr>
          <p:cNvSpPr>
            <a:spLocks noGrp="1"/>
          </p:cNvSpPr>
          <p:nvPr>
            <p:ph type="title"/>
          </p:nvPr>
        </p:nvSpPr>
        <p:spPr/>
        <p:txBody>
          <a:bodyPr/>
          <a:lstStyle/>
          <a:p>
            <a:r>
              <a:rPr lang="en-US"/>
              <a:t>NTIA Objectives for Public Engagement</a:t>
            </a:r>
          </a:p>
        </p:txBody>
      </p:sp>
      <p:sp>
        <p:nvSpPr>
          <p:cNvPr id="3" name="Slide Number Placeholder 2">
            <a:extLst>
              <a:ext uri="{FF2B5EF4-FFF2-40B4-BE49-F238E27FC236}">
                <a16:creationId xmlns:a16="http://schemas.microsoft.com/office/drawing/2014/main" id="{7FB1CC13-FC7A-395E-2C5F-045B855E340C}"/>
              </a:ext>
            </a:extLst>
          </p:cNvPr>
          <p:cNvSpPr>
            <a:spLocks noGrp="1"/>
          </p:cNvSpPr>
          <p:nvPr>
            <p:ph type="sldNum" sz="quarter" idx="12"/>
          </p:nvPr>
        </p:nvSpPr>
        <p:spPr/>
        <p:txBody>
          <a:bodyPr/>
          <a:lstStyle/>
          <a:p>
            <a:fld id="{365B981D-4030-6842-946E-1F7B39BFC8BB}" type="slidenum">
              <a:rPr lang="en-US" smtClean="0"/>
              <a:pPr/>
              <a:t>11</a:t>
            </a:fld>
            <a:endParaRPr lang="en-US"/>
          </a:p>
        </p:txBody>
      </p:sp>
      <p:sp>
        <p:nvSpPr>
          <p:cNvPr id="6" name="Text Placeholder 5">
            <a:extLst>
              <a:ext uri="{FF2B5EF4-FFF2-40B4-BE49-F238E27FC236}">
                <a16:creationId xmlns:a16="http://schemas.microsoft.com/office/drawing/2014/main" id="{9C7EF323-5354-4AB6-6E2D-8DD057A3C64A}"/>
              </a:ext>
            </a:extLst>
          </p:cNvPr>
          <p:cNvSpPr>
            <a:spLocks noGrp="1"/>
          </p:cNvSpPr>
          <p:nvPr>
            <p:ph type="body" sz="quarter" idx="15"/>
          </p:nvPr>
        </p:nvSpPr>
        <p:spPr>
          <a:xfrm>
            <a:off x="664434" y="2369318"/>
            <a:ext cx="5117676" cy="4191280"/>
          </a:xfrm>
        </p:spPr>
        <p:txBody>
          <a:bodyPr vert="horz" lIns="91440" tIns="45720" rIns="91440" bIns="45720" rtlCol="0" anchor="t">
            <a:noAutofit/>
          </a:bodyPr>
          <a:lstStyle/>
          <a:p>
            <a:pPr marL="0" indent="0" algn="ctr">
              <a:buNone/>
            </a:pPr>
            <a:r>
              <a:rPr lang="en-US" sz="2000">
                <a:latin typeface="Arial"/>
                <a:cs typeface="Arial"/>
              </a:rPr>
              <a:t>Covered Populations (DE) &amp; Underrepresented Communities (BEAD)</a:t>
            </a:r>
          </a:p>
          <a:p>
            <a:pPr marL="0" indent="0" algn="ctr">
              <a:buNone/>
            </a:pPr>
            <a:endParaRPr lang="en-US" sz="2000"/>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Individuals who live in covered households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Aging Individuals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Incarcerated Individuals (not in federal correctional facility)</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Veterans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Individuals with Disabilities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Individuals with a Language Barrier</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Individuals who are members of a Racial or Ethnic Minority Group</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Individuals who reside primarily in rural areas</a:t>
            </a:r>
          </a:p>
          <a:p>
            <a:pPr marL="285750" indent="-285750">
              <a:buFont typeface="Arial" panose="020B0604020202020204" pitchFamily="34" charset="0"/>
            </a:pPr>
            <a:r>
              <a:rPr lang="en-US" sz="1200">
                <a:latin typeface="Arial"/>
                <a:cs typeface="Arial"/>
              </a:rPr>
              <a:t>Persons of color </a:t>
            </a:r>
            <a:r>
              <a:rPr lang="en-US" sz="1200" i="1">
                <a:latin typeface="Arial"/>
                <a:cs typeface="Arial"/>
              </a:rPr>
              <a:t>(DE only)</a:t>
            </a:r>
            <a:endParaRPr lang="en-US" sz="1200" i="1"/>
          </a:p>
          <a:p>
            <a:pPr marL="285750" indent="-285750">
              <a:buFont typeface="Arial" panose="020B0604020202020204" pitchFamily="34" charset="0"/>
              <a:buChar char="•"/>
            </a:pPr>
            <a:r>
              <a:rPr lang="en-US" sz="1200">
                <a:latin typeface="Arial"/>
                <a:cs typeface="Arial"/>
              </a:rPr>
              <a:t>Women </a:t>
            </a:r>
            <a:r>
              <a:rPr lang="en-US" sz="1200" i="1">
                <a:latin typeface="Arial"/>
                <a:cs typeface="Arial"/>
              </a:rPr>
              <a:t>(DE only)</a:t>
            </a:r>
            <a:endParaRPr lang="en-US" sz="1200"/>
          </a:p>
          <a:p>
            <a:pPr marL="285750" indent="-285750">
              <a:buFont typeface="Arial" panose="020B0604020202020204" pitchFamily="34" charset="0"/>
              <a:buChar char="•"/>
            </a:pPr>
            <a:r>
              <a:rPr lang="en-US" sz="1200">
                <a:latin typeface="Arial"/>
                <a:cs typeface="Arial"/>
              </a:rPr>
              <a:t>LGBTQ+ persons </a:t>
            </a:r>
            <a:r>
              <a:rPr lang="en-US" sz="1200" i="1">
                <a:latin typeface="Arial"/>
                <a:cs typeface="Arial"/>
              </a:rPr>
              <a:t>(DE only)</a:t>
            </a:r>
            <a:endParaRPr lang="en-US" sz="1200"/>
          </a:p>
          <a:p>
            <a:pPr marL="285750" indent="-285750">
              <a:buFont typeface="Arial" panose="020B0604020202020204" pitchFamily="34" charset="0"/>
              <a:buChar char="•"/>
            </a:pPr>
            <a:r>
              <a:rPr lang="en-US" sz="1200">
                <a:latin typeface="Arial"/>
                <a:cs typeface="Arial"/>
              </a:rPr>
              <a:t>Persons otherwise adversely affected by persistent poverty or inequity </a:t>
            </a:r>
            <a:r>
              <a:rPr lang="en-US" sz="1200" i="1">
                <a:latin typeface="Arial"/>
                <a:cs typeface="Arial"/>
              </a:rPr>
              <a:t>(DE only)</a:t>
            </a:r>
            <a:endParaRPr lang="en-US" sz="1200"/>
          </a:p>
          <a:p>
            <a:pPr marL="285750" indent="-285750">
              <a:buFont typeface="Arial" panose="020B0604020202020204" pitchFamily="34" charset="0"/>
              <a:buChar char="•"/>
            </a:pPr>
            <a:r>
              <a:rPr lang="en-US" sz="1200">
                <a:latin typeface="Arial"/>
                <a:cs typeface="Arial"/>
              </a:rPr>
              <a:t>Indigenous and Native American persons </a:t>
            </a:r>
            <a:r>
              <a:rPr lang="en-US" sz="1200" i="1">
                <a:latin typeface="Arial"/>
                <a:cs typeface="Arial"/>
              </a:rPr>
              <a:t>(DE only)</a:t>
            </a:r>
            <a:endParaRPr lang="en-US" sz="1200"/>
          </a:p>
          <a:p>
            <a:pPr marL="0" indent="0">
              <a:buNone/>
            </a:pPr>
            <a:endParaRPr lang="en-US" sz="1200"/>
          </a:p>
          <a:p>
            <a:endParaRPr lang="en-US"/>
          </a:p>
        </p:txBody>
      </p:sp>
      <p:sp>
        <p:nvSpPr>
          <p:cNvPr id="7" name="Text Placeholder 6">
            <a:extLst>
              <a:ext uri="{FF2B5EF4-FFF2-40B4-BE49-F238E27FC236}">
                <a16:creationId xmlns:a16="http://schemas.microsoft.com/office/drawing/2014/main" id="{C2DA1C04-E430-9194-C7E3-DB01212A7554}"/>
              </a:ext>
            </a:extLst>
          </p:cNvPr>
          <p:cNvSpPr>
            <a:spLocks noGrp="1"/>
          </p:cNvSpPr>
          <p:nvPr>
            <p:ph type="body" sz="quarter" idx="16"/>
          </p:nvPr>
        </p:nvSpPr>
        <p:spPr>
          <a:xfrm>
            <a:off x="6391718" y="2550083"/>
            <a:ext cx="4772993" cy="4051091"/>
          </a:xfrm>
        </p:spPr>
        <p:txBody>
          <a:bodyPr/>
          <a:lstStyle/>
          <a:p>
            <a:pPr marL="0" indent="0" algn="ctr">
              <a:buNone/>
            </a:pPr>
            <a:r>
              <a:rPr lang="en-US" sz="2000"/>
              <a:t>Organizations &amp; Stakeholder Groups</a:t>
            </a:r>
          </a:p>
          <a:p>
            <a:pPr marL="0" indent="0" algn="ctr">
              <a:buNone/>
            </a:pPr>
            <a:endParaRPr lang="en-US" sz="2000"/>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Community Anchor Institutions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County/Municipal Governments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Nonprofit Organizations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Civil Rights Organizations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Educational Agencies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Workforce Development Organizations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Public Housing Authorities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Labor Organizations/Unions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Faith-Based Organizations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Higher Education Institutions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Internet Service Providers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Public Utility Commissions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Economic Development Organizations</a:t>
            </a:r>
          </a:p>
          <a:p>
            <a:pPr marL="285750" indent="-285750">
              <a:buFont typeface="Arial" panose="020B0604020202020204" pitchFamily="34" charset="0"/>
              <a:buChar char="•"/>
            </a:pPr>
            <a:r>
              <a:rPr lang="en-US" sz="1200">
                <a:latin typeface="Arial" panose="020B0604020202020204" pitchFamily="34" charset="0"/>
                <a:cs typeface="Arial" panose="020B0604020202020204" pitchFamily="34" charset="0"/>
              </a:rPr>
              <a:t>Advocacy Groups</a:t>
            </a:r>
          </a:p>
          <a:p>
            <a:pPr marL="285750" indent="-285750">
              <a:buFont typeface="Arial" panose="020B0604020202020204" pitchFamily="34" charset="0"/>
              <a:buChar char="•"/>
            </a:pPr>
            <a:r>
              <a:rPr lang="en-US" sz="1200"/>
              <a:t>Local Businesses</a:t>
            </a:r>
            <a:endParaRPr lang="en-US" sz="1200">
              <a:latin typeface="Arial" panose="020B0604020202020204" pitchFamily="34" charset="0"/>
              <a:cs typeface="Arial" panose="020B0604020202020204" pitchFamily="34" charset="0"/>
            </a:endParaRPr>
          </a:p>
          <a:p>
            <a:endParaRPr lang="en-US"/>
          </a:p>
          <a:p>
            <a:endParaRPr lang="en-US"/>
          </a:p>
        </p:txBody>
      </p:sp>
      <p:sp>
        <p:nvSpPr>
          <p:cNvPr id="9" name="TextBox 8">
            <a:extLst>
              <a:ext uri="{FF2B5EF4-FFF2-40B4-BE49-F238E27FC236}">
                <a16:creationId xmlns:a16="http://schemas.microsoft.com/office/drawing/2014/main" id="{33A92AA5-84E9-118A-5353-6BAA44D67D60}"/>
              </a:ext>
            </a:extLst>
          </p:cNvPr>
          <p:cNvSpPr txBox="1"/>
          <p:nvPr/>
        </p:nvSpPr>
        <p:spPr>
          <a:xfrm>
            <a:off x="0" y="1359042"/>
            <a:ext cx="11920220" cy="923330"/>
          </a:xfrm>
          <a:prstGeom prst="rect">
            <a:avLst/>
          </a:prstGeom>
          <a:noFill/>
        </p:spPr>
        <p:txBody>
          <a:bodyPr wrap="square">
            <a:spAutoFit/>
          </a:bodyPr>
          <a:lstStyle/>
          <a:p>
            <a:r>
              <a:rPr lang="en-US" sz="1800" i="1"/>
              <a:t>Notice of Funding Opportunities (NOFO) for both the Broadband, Equity, Access &amp; Deployment (BEAD) Program and the Digital Equity (DE) Act Program includes requirements for local coordination. PDBA will track stakeholders, activities, local plans, and feedback and comments. </a:t>
            </a:r>
          </a:p>
        </p:txBody>
      </p:sp>
    </p:spTree>
    <p:extLst>
      <p:ext uri="{BB962C8B-B14F-4D97-AF65-F5344CB8AC3E}">
        <p14:creationId xmlns:p14="http://schemas.microsoft.com/office/powerpoint/2010/main" val="2876690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B0F571-512B-A606-7435-FB9DEF5B4D80}"/>
              </a:ext>
            </a:extLst>
          </p:cNvPr>
          <p:cNvSpPr>
            <a:spLocks noGrp="1"/>
          </p:cNvSpPr>
          <p:nvPr>
            <p:ph type="title"/>
          </p:nvPr>
        </p:nvSpPr>
        <p:spPr/>
        <p:txBody>
          <a:bodyPr/>
          <a:lstStyle/>
          <a:p>
            <a:r>
              <a:rPr lang="en-US"/>
              <a:t>Public Engagement – 4 Key Components</a:t>
            </a:r>
          </a:p>
        </p:txBody>
      </p:sp>
      <p:sp>
        <p:nvSpPr>
          <p:cNvPr id="3" name="Slide Number Placeholder 2">
            <a:extLst>
              <a:ext uri="{FF2B5EF4-FFF2-40B4-BE49-F238E27FC236}">
                <a16:creationId xmlns:a16="http://schemas.microsoft.com/office/drawing/2014/main" id="{C8D2A2CC-FDE2-5980-EBA6-054F54EEEA22}"/>
              </a:ext>
            </a:extLst>
          </p:cNvPr>
          <p:cNvSpPr>
            <a:spLocks noGrp="1"/>
          </p:cNvSpPr>
          <p:nvPr>
            <p:ph type="sldNum" sz="quarter" idx="12"/>
          </p:nvPr>
        </p:nvSpPr>
        <p:spPr/>
        <p:txBody>
          <a:bodyPr/>
          <a:lstStyle/>
          <a:p>
            <a:fld id="{365B981D-4030-6842-946E-1F7B39BFC8BB}" type="slidenum">
              <a:rPr lang="en-US" smtClean="0"/>
              <a:pPr/>
              <a:t>12</a:t>
            </a:fld>
            <a:endParaRPr lang="en-US"/>
          </a:p>
        </p:txBody>
      </p:sp>
      <p:sp>
        <p:nvSpPr>
          <p:cNvPr id="6" name="Text Placeholder 5">
            <a:extLst>
              <a:ext uri="{FF2B5EF4-FFF2-40B4-BE49-F238E27FC236}">
                <a16:creationId xmlns:a16="http://schemas.microsoft.com/office/drawing/2014/main" id="{F3AF6DB2-0519-F91F-C129-6C5B62036C66}"/>
              </a:ext>
            </a:extLst>
          </p:cNvPr>
          <p:cNvSpPr>
            <a:spLocks noGrp="1"/>
          </p:cNvSpPr>
          <p:nvPr>
            <p:ph type="body" sz="quarter" idx="15"/>
          </p:nvPr>
        </p:nvSpPr>
        <p:spPr/>
        <p:txBody>
          <a:bodyPr/>
          <a:lstStyle/>
          <a:p>
            <a:r>
              <a:rPr lang="en-US"/>
              <a:t>Community Conversations</a:t>
            </a:r>
          </a:p>
          <a:p>
            <a:r>
              <a:rPr lang="en-US" sz="1800" i="1"/>
              <a:t>Community residents, community leaders, local nonprofits, local elected officials, community- and faith-based organizations.</a:t>
            </a:r>
          </a:p>
        </p:txBody>
      </p:sp>
      <p:sp>
        <p:nvSpPr>
          <p:cNvPr id="7" name="Text Placeholder 6">
            <a:extLst>
              <a:ext uri="{FF2B5EF4-FFF2-40B4-BE49-F238E27FC236}">
                <a16:creationId xmlns:a16="http://schemas.microsoft.com/office/drawing/2014/main" id="{AD8D8C8A-FB77-BD40-9F1D-252E19E614D8}"/>
              </a:ext>
            </a:extLst>
          </p:cNvPr>
          <p:cNvSpPr>
            <a:spLocks noGrp="1"/>
          </p:cNvSpPr>
          <p:nvPr>
            <p:ph type="body" sz="quarter" idx="16"/>
          </p:nvPr>
        </p:nvSpPr>
        <p:spPr/>
        <p:txBody>
          <a:bodyPr/>
          <a:lstStyle/>
          <a:p>
            <a:r>
              <a:rPr lang="en-US"/>
              <a:t>Community-Serving Stakeholder Roundtables</a:t>
            </a:r>
          </a:p>
          <a:p>
            <a:r>
              <a:rPr lang="en-US" sz="1800" i="1"/>
              <a:t>Community anchor institutions, coalitions/associations, State agencies (e.g. housing, transportation, public works) </a:t>
            </a:r>
          </a:p>
        </p:txBody>
      </p:sp>
      <p:sp>
        <p:nvSpPr>
          <p:cNvPr id="8" name="Text Placeholder 7">
            <a:extLst>
              <a:ext uri="{FF2B5EF4-FFF2-40B4-BE49-F238E27FC236}">
                <a16:creationId xmlns:a16="http://schemas.microsoft.com/office/drawing/2014/main" id="{BCEE89AA-7939-4644-CEA2-B2C9DED2FB44}"/>
              </a:ext>
            </a:extLst>
          </p:cNvPr>
          <p:cNvSpPr>
            <a:spLocks noGrp="1"/>
          </p:cNvSpPr>
          <p:nvPr>
            <p:ph type="body" sz="quarter" idx="17"/>
          </p:nvPr>
        </p:nvSpPr>
        <p:spPr>
          <a:xfrm>
            <a:off x="1543621" y="4268692"/>
            <a:ext cx="9810751" cy="1026159"/>
          </a:xfrm>
        </p:spPr>
        <p:txBody>
          <a:bodyPr vert="horz" lIns="91440" tIns="45720" rIns="91440" bIns="45720" rtlCol="0" anchor="t">
            <a:noAutofit/>
          </a:bodyPr>
          <a:lstStyle/>
          <a:p>
            <a:r>
              <a:rPr lang="en-US">
                <a:latin typeface="Arial"/>
                <a:cs typeface="Arial"/>
              </a:rPr>
              <a:t>Thematic Roundtables</a:t>
            </a:r>
          </a:p>
          <a:p>
            <a:r>
              <a:rPr lang="en-US" sz="1800" i="1" u="sng">
                <a:latin typeface="Arial"/>
                <a:cs typeface="Arial"/>
              </a:rPr>
              <a:t>Industry Roundtable</a:t>
            </a:r>
            <a:r>
              <a:rPr lang="en-US" sz="1800" i="1">
                <a:latin typeface="Arial"/>
                <a:cs typeface="Arial"/>
              </a:rPr>
              <a:t>: Broadband service providers, </a:t>
            </a:r>
            <a:r>
              <a:rPr lang="en-US" sz="1800" i="1">
                <a:solidFill>
                  <a:srgbClr val="000000"/>
                </a:solidFill>
                <a:latin typeface="Arial"/>
                <a:cs typeface="Arial"/>
              </a:rPr>
              <a:t>wireless providers, </a:t>
            </a:r>
            <a:r>
              <a:rPr lang="en-US" sz="1800" i="1">
                <a:latin typeface="Arial"/>
                <a:cs typeface="Arial"/>
              </a:rPr>
              <a:t>Public utilities commissions;  </a:t>
            </a:r>
            <a:r>
              <a:rPr lang="en-US" sz="1800" i="1" u="sng">
                <a:latin typeface="Arial"/>
                <a:cs typeface="Arial"/>
              </a:rPr>
              <a:t>Workforce Development Roundtable</a:t>
            </a:r>
          </a:p>
        </p:txBody>
      </p:sp>
      <p:sp>
        <p:nvSpPr>
          <p:cNvPr id="9" name="Text Placeholder 8">
            <a:extLst>
              <a:ext uri="{FF2B5EF4-FFF2-40B4-BE49-F238E27FC236}">
                <a16:creationId xmlns:a16="http://schemas.microsoft.com/office/drawing/2014/main" id="{5E714BB0-C3F8-4BD5-AF9F-9F6A29F2B200}"/>
              </a:ext>
            </a:extLst>
          </p:cNvPr>
          <p:cNvSpPr>
            <a:spLocks noGrp="1"/>
          </p:cNvSpPr>
          <p:nvPr>
            <p:ph type="body" sz="quarter" idx="18"/>
          </p:nvPr>
        </p:nvSpPr>
        <p:spPr/>
        <p:txBody>
          <a:bodyPr/>
          <a:lstStyle/>
          <a:p>
            <a:r>
              <a:rPr lang="en-US"/>
              <a:t>Surveys and Questionnaires</a:t>
            </a:r>
          </a:p>
          <a:p>
            <a:r>
              <a:rPr lang="en-US" sz="1800" i="1"/>
              <a:t>A statewide resident survey, and targeted questionnaires prepared for the stakeholder working group, state agencies, and a sampling of community organizations. Results from a local government survey conducted previously in 2022 by PBDA will be incorporated.</a:t>
            </a:r>
          </a:p>
        </p:txBody>
      </p:sp>
    </p:spTree>
    <p:extLst>
      <p:ext uri="{BB962C8B-B14F-4D97-AF65-F5344CB8AC3E}">
        <p14:creationId xmlns:p14="http://schemas.microsoft.com/office/powerpoint/2010/main" val="211329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Community Conversations         Roundtables </a:t>
            </a:r>
          </a:p>
        </p:txBody>
      </p:sp>
      <p:sp>
        <p:nvSpPr>
          <p:cNvPr id="3" name="Slide Number Placeholder 2"/>
          <p:cNvSpPr>
            <a:spLocks noGrp="1"/>
          </p:cNvSpPr>
          <p:nvPr>
            <p:ph type="sldNum" sz="quarter" idx="12"/>
          </p:nvPr>
        </p:nvSpPr>
        <p:spPr/>
        <p:txBody>
          <a:bodyPr/>
          <a:lstStyle/>
          <a:p>
            <a:fld id="{365B981D-4030-6842-946E-1F7B39BFC8BB}" type="slidenum">
              <a:rPr lang="en-US" smtClean="0"/>
              <a:pPr/>
              <a:t>13</a:t>
            </a:fld>
            <a:endParaRPr lang="en-US"/>
          </a:p>
        </p:txBody>
      </p:sp>
      <p:pic>
        <p:nvPicPr>
          <p:cNvPr id="1032" name="Picture 8" descr="Pennsylvania County map">
            <a:extLst>
              <a:ext uri="{FF2B5EF4-FFF2-40B4-BE49-F238E27FC236}">
                <a16:creationId xmlns:a16="http://schemas.microsoft.com/office/drawing/2014/main" id="{B67D8B0E-4A60-69FA-6821-719B6BFD057D}"/>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1084" y="1365557"/>
            <a:ext cx="9086710" cy="5229039"/>
          </a:xfrm>
          <a:prstGeom prst="rect">
            <a:avLst/>
          </a:prstGeom>
          <a:noFill/>
          <a:extLst>
            <a:ext uri="{909E8E84-426E-40DD-AFC4-6F175D3DCCD1}">
              <a14:hiddenFill xmlns:a14="http://schemas.microsoft.com/office/drawing/2010/main">
                <a:solidFill>
                  <a:srgbClr val="FFFFFF"/>
                </a:solidFill>
              </a14:hiddenFill>
            </a:ext>
          </a:extLst>
        </p:spPr>
      </p:pic>
      <p:sp>
        <p:nvSpPr>
          <p:cNvPr id="1038" name="TextBox 1037">
            <a:extLst>
              <a:ext uri="{FF2B5EF4-FFF2-40B4-BE49-F238E27FC236}">
                <a16:creationId xmlns:a16="http://schemas.microsoft.com/office/drawing/2014/main" id="{1CB1E247-AFAF-0030-CF33-3C56F1B50991}"/>
              </a:ext>
            </a:extLst>
          </p:cNvPr>
          <p:cNvSpPr txBox="1"/>
          <p:nvPr/>
        </p:nvSpPr>
        <p:spPr>
          <a:xfrm>
            <a:off x="978572" y="6522630"/>
            <a:ext cx="9268306" cy="369332"/>
          </a:xfrm>
          <a:prstGeom prst="rect">
            <a:avLst/>
          </a:prstGeom>
          <a:noFill/>
        </p:spPr>
        <p:txBody>
          <a:bodyPr wrap="none" lIns="91440" tIns="45720" rIns="91440" bIns="45720" rtlCol="0" anchor="t">
            <a:spAutoFit/>
          </a:bodyPr>
          <a:lstStyle/>
          <a:p>
            <a:r>
              <a:rPr lang="en-US" b="1" i="1"/>
              <a:t>Existing community partner events that PBDA may participate in, but not cohost.</a:t>
            </a:r>
          </a:p>
        </p:txBody>
      </p:sp>
      <p:sp>
        <p:nvSpPr>
          <p:cNvPr id="1050" name="Oval 1049" descr="Community Conversation in Delaware County">
            <a:extLst>
              <a:ext uri="{FF2B5EF4-FFF2-40B4-BE49-F238E27FC236}">
                <a16:creationId xmlns:a16="http://schemas.microsoft.com/office/drawing/2014/main" id="{6DC551FD-DA35-A02B-C0CF-F23874C2DE42}"/>
              </a:ext>
            </a:extLst>
          </p:cNvPr>
          <p:cNvSpPr/>
          <p:nvPr/>
        </p:nvSpPr>
        <p:spPr>
          <a:xfrm>
            <a:off x="8916197" y="5793259"/>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descr="Community Conversation in Somerset County">
            <a:extLst>
              <a:ext uri="{FF2B5EF4-FFF2-40B4-BE49-F238E27FC236}">
                <a16:creationId xmlns:a16="http://schemas.microsoft.com/office/drawing/2014/main" id="{EE4CCAE4-5E86-DEA3-62EE-1A5FE41F880E}"/>
              </a:ext>
            </a:extLst>
          </p:cNvPr>
          <p:cNvSpPr/>
          <p:nvPr/>
        </p:nvSpPr>
        <p:spPr>
          <a:xfrm>
            <a:off x="3565419" y="5602066"/>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descr="Community Conversation in Washington County">
            <a:extLst>
              <a:ext uri="{FF2B5EF4-FFF2-40B4-BE49-F238E27FC236}">
                <a16:creationId xmlns:a16="http://schemas.microsoft.com/office/drawing/2014/main" id="{FA8FFB70-218B-48DA-CB59-790EDAA58B3B}"/>
              </a:ext>
            </a:extLst>
          </p:cNvPr>
          <p:cNvSpPr/>
          <p:nvPr/>
        </p:nvSpPr>
        <p:spPr>
          <a:xfrm>
            <a:off x="1977435" y="5589528"/>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descr="Community Conversation in Clearfield County">
            <a:extLst>
              <a:ext uri="{FF2B5EF4-FFF2-40B4-BE49-F238E27FC236}">
                <a16:creationId xmlns:a16="http://schemas.microsoft.com/office/drawing/2014/main" id="{68BDEB9C-2A40-9E2F-AFB1-E0DEB11F2FAB}"/>
              </a:ext>
            </a:extLst>
          </p:cNvPr>
          <p:cNvSpPr/>
          <p:nvPr/>
        </p:nvSpPr>
        <p:spPr>
          <a:xfrm>
            <a:off x="4225820" y="3448029"/>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descr="Community Conversation in Beaver County">
            <a:extLst>
              <a:ext uri="{FF2B5EF4-FFF2-40B4-BE49-F238E27FC236}">
                <a16:creationId xmlns:a16="http://schemas.microsoft.com/office/drawing/2014/main" id="{58C5734A-F9B2-1ECF-12B2-98E8BFC9E58C}"/>
              </a:ext>
            </a:extLst>
          </p:cNvPr>
          <p:cNvSpPr/>
          <p:nvPr/>
        </p:nvSpPr>
        <p:spPr>
          <a:xfrm>
            <a:off x="1541593" y="4445266"/>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descr="Community Conversation in Lackawanna County">
            <a:extLst>
              <a:ext uri="{FF2B5EF4-FFF2-40B4-BE49-F238E27FC236}">
                <a16:creationId xmlns:a16="http://schemas.microsoft.com/office/drawing/2014/main" id="{11C007CF-15B1-D7D8-7944-3B77C9E96E0F}"/>
              </a:ext>
            </a:extLst>
          </p:cNvPr>
          <p:cNvSpPr/>
          <p:nvPr/>
        </p:nvSpPr>
        <p:spPr>
          <a:xfrm>
            <a:off x="8503357" y="2546314"/>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descr="Community Conversation in Tioga/Bradford counties">
            <a:extLst>
              <a:ext uri="{FF2B5EF4-FFF2-40B4-BE49-F238E27FC236}">
                <a16:creationId xmlns:a16="http://schemas.microsoft.com/office/drawing/2014/main" id="{28755134-F4B6-22AA-FF84-5B8E2F7BDBB6}"/>
              </a:ext>
            </a:extLst>
          </p:cNvPr>
          <p:cNvSpPr/>
          <p:nvPr/>
        </p:nvSpPr>
        <p:spPr>
          <a:xfrm>
            <a:off x="6642955" y="2147099"/>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descr="Community Conversation in KcKean County">
            <a:extLst>
              <a:ext uri="{FF2B5EF4-FFF2-40B4-BE49-F238E27FC236}">
                <a16:creationId xmlns:a16="http://schemas.microsoft.com/office/drawing/2014/main" id="{27CF773F-B88F-CA5E-5245-4A22458F90F1}"/>
              </a:ext>
            </a:extLst>
          </p:cNvPr>
          <p:cNvSpPr/>
          <p:nvPr/>
        </p:nvSpPr>
        <p:spPr>
          <a:xfrm>
            <a:off x="4546303" y="2376342"/>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descr="Community Conversation in Venango/Forest/Clarion Counties">
            <a:extLst>
              <a:ext uri="{FF2B5EF4-FFF2-40B4-BE49-F238E27FC236}">
                <a16:creationId xmlns:a16="http://schemas.microsoft.com/office/drawing/2014/main" id="{FB2E3165-1152-34E9-D836-5B35F4124DFC}"/>
              </a:ext>
            </a:extLst>
          </p:cNvPr>
          <p:cNvSpPr/>
          <p:nvPr/>
        </p:nvSpPr>
        <p:spPr>
          <a:xfrm>
            <a:off x="2935157" y="2902916"/>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descr="Community Conversation in Lehigh County">
            <a:extLst>
              <a:ext uri="{FF2B5EF4-FFF2-40B4-BE49-F238E27FC236}">
                <a16:creationId xmlns:a16="http://schemas.microsoft.com/office/drawing/2014/main" id="{B1E57CBA-8217-F2DA-ABC5-B4117D1BB6DD}"/>
              </a:ext>
            </a:extLst>
          </p:cNvPr>
          <p:cNvSpPr/>
          <p:nvPr/>
        </p:nvSpPr>
        <p:spPr>
          <a:xfrm>
            <a:off x="8509561" y="4284188"/>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descr="Community Conversation in Carbon County">
            <a:extLst>
              <a:ext uri="{FF2B5EF4-FFF2-40B4-BE49-F238E27FC236}">
                <a16:creationId xmlns:a16="http://schemas.microsoft.com/office/drawing/2014/main" id="{5747BAAA-D5E8-63FC-9505-626173DF2BA8}"/>
              </a:ext>
            </a:extLst>
          </p:cNvPr>
          <p:cNvSpPr/>
          <p:nvPr/>
        </p:nvSpPr>
        <p:spPr>
          <a:xfrm>
            <a:off x="8574543" y="3677758"/>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descr="Community Conversation in Berks County">
            <a:extLst>
              <a:ext uri="{FF2B5EF4-FFF2-40B4-BE49-F238E27FC236}">
                <a16:creationId xmlns:a16="http://schemas.microsoft.com/office/drawing/2014/main" id="{83FF2347-6FDD-9BDE-3C17-9A48BA9ED260}"/>
              </a:ext>
            </a:extLst>
          </p:cNvPr>
          <p:cNvSpPr/>
          <p:nvPr/>
        </p:nvSpPr>
        <p:spPr>
          <a:xfrm>
            <a:off x="8146238" y="4588060"/>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descr="Community Conversation in York County">
            <a:extLst>
              <a:ext uri="{FF2B5EF4-FFF2-40B4-BE49-F238E27FC236}">
                <a16:creationId xmlns:a16="http://schemas.microsoft.com/office/drawing/2014/main" id="{13CE2971-1ADA-84ED-ADCE-74BCBF59A1A2}"/>
              </a:ext>
            </a:extLst>
          </p:cNvPr>
          <p:cNvSpPr/>
          <p:nvPr/>
        </p:nvSpPr>
        <p:spPr>
          <a:xfrm>
            <a:off x="6989968" y="6092257"/>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descr="Community Conversation in Dauphin County">
            <a:extLst>
              <a:ext uri="{FF2B5EF4-FFF2-40B4-BE49-F238E27FC236}">
                <a16:creationId xmlns:a16="http://schemas.microsoft.com/office/drawing/2014/main" id="{A458119E-2E07-DFDA-389B-AF2008B16EA1}"/>
              </a:ext>
            </a:extLst>
          </p:cNvPr>
          <p:cNvSpPr/>
          <p:nvPr/>
        </p:nvSpPr>
        <p:spPr>
          <a:xfrm>
            <a:off x="6803197" y="4883016"/>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descr="Community Conversation in Huntingdon County">
            <a:extLst>
              <a:ext uri="{FF2B5EF4-FFF2-40B4-BE49-F238E27FC236}">
                <a16:creationId xmlns:a16="http://schemas.microsoft.com/office/drawing/2014/main" id="{ABC398F1-947C-19F6-160A-1D36E8E33018}"/>
              </a:ext>
            </a:extLst>
          </p:cNvPr>
          <p:cNvSpPr/>
          <p:nvPr/>
        </p:nvSpPr>
        <p:spPr>
          <a:xfrm>
            <a:off x="5007014" y="4837762"/>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descr="Community Conversation in Montgomery County">
            <a:extLst>
              <a:ext uri="{FF2B5EF4-FFF2-40B4-BE49-F238E27FC236}">
                <a16:creationId xmlns:a16="http://schemas.microsoft.com/office/drawing/2014/main" id="{64C6C0F0-B31B-B160-2FCB-4535F74EE827}"/>
              </a:ext>
            </a:extLst>
          </p:cNvPr>
          <p:cNvSpPr/>
          <p:nvPr/>
        </p:nvSpPr>
        <p:spPr>
          <a:xfrm>
            <a:off x="8740318" y="5049649"/>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descr="Community Conversation in Philadelphia Cointy">
            <a:extLst>
              <a:ext uri="{FF2B5EF4-FFF2-40B4-BE49-F238E27FC236}">
                <a16:creationId xmlns:a16="http://schemas.microsoft.com/office/drawing/2014/main" id="{EFFF8BB4-726F-1E2B-E5ED-82481070FDBC}"/>
              </a:ext>
            </a:extLst>
          </p:cNvPr>
          <p:cNvSpPr/>
          <p:nvPr/>
        </p:nvSpPr>
        <p:spPr>
          <a:xfrm>
            <a:off x="9283758" y="5567369"/>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descr="Community Conversation in Erie County">
            <a:extLst>
              <a:ext uri="{FF2B5EF4-FFF2-40B4-BE49-F238E27FC236}">
                <a16:creationId xmlns:a16="http://schemas.microsoft.com/office/drawing/2014/main" id="{E97718B8-DED3-6929-6202-EC0CC739AD76}"/>
              </a:ext>
            </a:extLst>
          </p:cNvPr>
          <p:cNvSpPr/>
          <p:nvPr/>
        </p:nvSpPr>
        <p:spPr>
          <a:xfrm>
            <a:off x="2348167" y="1823972"/>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descr="Community Conversations icon">
            <a:extLst>
              <a:ext uri="{FF2B5EF4-FFF2-40B4-BE49-F238E27FC236}">
                <a16:creationId xmlns:a16="http://schemas.microsoft.com/office/drawing/2014/main" id="{50687AD3-2046-3655-AE43-144B909DEDCB}"/>
              </a:ext>
            </a:extLst>
          </p:cNvPr>
          <p:cNvSpPr/>
          <p:nvPr/>
        </p:nvSpPr>
        <p:spPr>
          <a:xfrm>
            <a:off x="212672" y="966106"/>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descr="Roundtables icon">
            <a:extLst>
              <a:ext uri="{FF2B5EF4-FFF2-40B4-BE49-F238E27FC236}">
                <a16:creationId xmlns:a16="http://schemas.microsoft.com/office/drawing/2014/main" id="{815A81F4-F8BB-3BD5-D89B-8CF40243C40D}"/>
              </a:ext>
            </a:extLst>
          </p:cNvPr>
          <p:cNvSpPr/>
          <p:nvPr/>
        </p:nvSpPr>
        <p:spPr>
          <a:xfrm>
            <a:off x="5522818" y="943972"/>
            <a:ext cx="320483" cy="32600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descr="Roundtable in Lancaster County">
            <a:extLst>
              <a:ext uri="{FF2B5EF4-FFF2-40B4-BE49-F238E27FC236}">
                <a16:creationId xmlns:a16="http://schemas.microsoft.com/office/drawing/2014/main" id="{5419434D-2E49-380A-7AEE-10CDC3ABBB34}"/>
              </a:ext>
            </a:extLst>
          </p:cNvPr>
          <p:cNvSpPr/>
          <p:nvPr/>
        </p:nvSpPr>
        <p:spPr>
          <a:xfrm>
            <a:off x="7760849" y="5741464"/>
            <a:ext cx="320483" cy="32600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descr="Roundtable in CentreCounty">
            <a:extLst>
              <a:ext uri="{FF2B5EF4-FFF2-40B4-BE49-F238E27FC236}">
                <a16:creationId xmlns:a16="http://schemas.microsoft.com/office/drawing/2014/main" id="{92C7B49D-64E0-D671-66F4-A6C2809FA8DD}"/>
              </a:ext>
            </a:extLst>
          </p:cNvPr>
          <p:cNvSpPr/>
          <p:nvPr/>
        </p:nvSpPr>
        <p:spPr>
          <a:xfrm>
            <a:off x="5285430" y="3554534"/>
            <a:ext cx="320483" cy="32600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descr="Roundtable in Indiana County">
            <a:extLst>
              <a:ext uri="{FF2B5EF4-FFF2-40B4-BE49-F238E27FC236}">
                <a16:creationId xmlns:a16="http://schemas.microsoft.com/office/drawing/2014/main" id="{A3FC5312-BC66-A8D3-1580-101B0D352752}"/>
              </a:ext>
            </a:extLst>
          </p:cNvPr>
          <p:cNvSpPr/>
          <p:nvPr/>
        </p:nvSpPr>
        <p:spPr>
          <a:xfrm>
            <a:off x="3478788" y="4608188"/>
            <a:ext cx="320483" cy="32600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Isosceles Triangle 28" descr="Existing Community Partner event in Allegheny County">
            <a:extLst>
              <a:ext uri="{FF2B5EF4-FFF2-40B4-BE49-F238E27FC236}">
                <a16:creationId xmlns:a16="http://schemas.microsoft.com/office/drawing/2014/main" id="{66B1C81D-9ED4-3CEC-37F8-F428BFF9B7AF}"/>
              </a:ext>
            </a:extLst>
          </p:cNvPr>
          <p:cNvSpPr/>
          <p:nvPr/>
        </p:nvSpPr>
        <p:spPr>
          <a:xfrm>
            <a:off x="2139243" y="5045269"/>
            <a:ext cx="419853" cy="281031"/>
          </a:xfrm>
          <a:prstGeom prst="triangl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Isosceles Triangle 1024" descr="Existing community partner event icon">
            <a:extLst>
              <a:ext uri="{FF2B5EF4-FFF2-40B4-BE49-F238E27FC236}">
                <a16:creationId xmlns:a16="http://schemas.microsoft.com/office/drawing/2014/main" id="{62FB0724-F221-9C8A-FAE2-2E8E37CEF7C7}"/>
              </a:ext>
            </a:extLst>
          </p:cNvPr>
          <p:cNvSpPr/>
          <p:nvPr/>
        </p:nvSpPr>
        <p:spPr>
          <a:xfrm>
            <a:off x="614240" y="6509637"/>
            <a:ext cx="419853" cy="281031"/>
          </a:xfrm>
          <a:prstGeom prst="triangl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Isosceles Triangle 1027" descr="Existing Community Partner event in Delaware County">
            <a:extLst>
              <a:ext uri="{FF2B5EF4-FFF2-40B4-BE49-F238E27FC236}">
                <a16:creationId xmlns:a16="http://schemas.microsoft.com/office/drawing/2014/main" id="{F6D56EBA-12C8-C435-D51F-D1BCBD77BC94}"/>
              </a:ext>
            </a:extLst>
          </p:cNvPr>
          <p:cNvSpPr/>
          <p:nvPr/>
        </p:nvSpPr>
        <p:spPr>
          <a:xfrm>
            <a:off x="8816827" y="5882557"/>
            <a:ext cx="419853" cy="281031"/>
          </a:xfrm>
          <a:prstGeom prst="triangl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Isosceles Triangle 1028" descr="Existing Community Partner event in Philadelphia County">
            <a:extLst>
              <a:ext uri="{FF2B5EF4-FFF2-40B4-BE49-F238E27FC236}">
                <a16:creationId xmlns:a16="http://schemas.microsoft.com/office/drawing/2014/main" id="{17E51F62-02AB-0662-EF3F-2A0FACF2136A}"/>
              </a:ext>
            </a:extLst>
          </p:cNvPr>
          <p:cNvSpPr/>
          <p:nvPr/>
        </p:nvSpPr>
        <p:spPr>
          <a:xfrm>
            <a:off x="9278659" y="5716711"/>
            <a:ext cx="419853" cy="281031"/>
          </a:xfrm>
          <a:prstGeom prst="triangl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Isosceles Triangle 1029" descr="Existing Community Partner event in Chester County">
            <a:extLst>
              <a:ext uri="{FF2B5EF4-FFF2-40B4-BE49-F238E27FC236}">
                <a16:creationId xmlns:a16="http://schemas.microsoft.com/office/drawing/2014/main" id="{B1D91869-78A5-EEEB-38FD-F431E0B52811}"/>
              </a:ext>
            </a:extLst>
          </p:cNvPr>
          <p:cNvSpPr/>
          <p:nvPr/>
        </p:nvSpPr>
        <p:spPr>
          <a:xfrm>
            <a:off x="8420411" y="5387245"/>
            <a:ext cx="419853" cy="281031"/>
          </a:xfrm>
          <a:prstGeom prst="triangl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descr="Community Conversation in Tioga/Bradford counties">
            <a:extLst>
              <a:ext uri="{FF2B5EF4-FFF2-40B4-BE49-F238E27FC236}">
                <a16:creationId xmlns:a16="http://schemas.microsoft.com/office/drawing/2014/main" id="{B3C8DDCD-941C-3A62-B59A-C0925B2A9A83}"/>
              </a:ext>
            </a:extLst>
          </p:cNvPr>
          <p:cNvSpPr/>
          <p:nvPr/>
        </p:nvSpPr>
        <p:spPr>
          <a:xfrm>
            <a:off x="7470344" y="3803796"/>
            <a:ext cx="320483" cy="30387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89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EFAA-0D0F-CA99-B6E0-E5374193ADFE}"/>
              </a:ext>
            </a:extLst>
          </p:cNvPr>
          <p:cNvSpPr>
            <a:spLocks noGrp="1"/>
          </p:cNvSpPr>
          <p:nvPr>
            <p:ph type="title"/>
          </p:nvPr>
        </p:nvSpPr>
        <p:spPr/>
        <p:txBody>
          <a:bodyPr/>
          <a:lstStyle/>
          <a:p>
            <a:r>
              <a:rPr lang="en-US"/>
              <a:t>Timeline – Public Engagement events</a:t>
            </a:r>
          </a:p>
        </p:txBody>
      </p:sp>
      <p:sp>
        <p:nvSpPr>
          <p:cNvPr id="3" name="Slide Number Placeholder 2">
            <a:extLst>
              <a:ext uri="{FF2B5EF4-FFF2-40B4-BE49-F238E27FC236}">
                <a16:creationId xmlns:a16="http://schemas.microsoft.com/office/drawing/2014/main" id="{9616E846-EEFD-DBE2-8CB5-A95CA33A8AF6}"/>
              </a:ext>
            </a:extLst>
          </p:cNvPr>
          <p:cNvSpPr>
            <a:spLocks noGrp="1"/>
          </p:cNvSpPr>
          <p:nvPr>
            <p:ph type="sldNum" sz="quarter" idx="12"/>
          </p:nvPr>
        </p:nvSpPr>
        <p:spPr/>
        <p:txBody>
          <a:bodyPr/>
          <a:lstStyle/>
          <a:p>
            <a:fld id="{365B981D-4030-6842-946E-1F7B39BFC8BB}" type="slidenum">
              <a:rPr lang="en-US" smtClean="0"/>
              <a:pPr/>
              <a:t>14</a:t>
            </a:fld>
            <a:endParaRPr lang="en-US"/>
          </a:p>
        </p:txBody>
      </p:sp>
      <p:cxnSp>
        <p:nvCxnSpPr>
          <p:cNvPr id="6" name="Straight Connector 5">
            <a:extLst>
              <a:ext uri="{FF2B5EF4-FFF2-40B4-BE49-F238E27FC236}">
                <a16:creationId xmlns:a16="http://schemas.microsoft.com/office/drawing/2014/main" id="{4F19BB49-BCBC-7A43-F291-75BA5EB6E19C}"/>
              </a:ext>
              <a:ext uri="{C183D7F6-B498-43B3-948B-1728B52AA6E4}">
                <adec:decorative xmlns:adec="http://schemas.microsoft.com/office/drawing/2017/decorative" val="1"/>
              </a:ext>
            </a:extLst>
          </p:cNvPr>
          <p:cNvCxnSpPr>
            <a:cxnSpLocks/>
          </p:cNvCxnSpPr>
          <p:nvPr/>
        </p:nvCxnSpPr>
        <p:spPr>
          <a:xfrm>
            <a:off x="690465" y="2676527"/>
            <a:ext cx="10699585"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7CCB95F-C57A-FCCA-B090-BFD330B36678}"/>
              </a:ext>
              <a:ext uri="{C183D7F6-B498-43B3-948B-1728B52AA6E4}">
                <adec:decorative xmlns:adec="http://schemas.microsoft.com/office/drawing/2017/decorative" val="1"/>
              </a:ext>
            </a:extLst>
          </p:cNvPr>
          <p:cNvCxnSpPr>
            <a:cxnSpLocks/>
          </p:cNvCxnSpPr>
          <p:nvPr/>
        </p:nvCxnSpPr>
        <p:spPr>
          <a:xfrm>
            <a:off x="1512902" y="2844676"/>
            <a:ext cx="0" cy="584324"/>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8014021-02C4-E503-C745-90A3AF95E03B}"/>
              </a:ext>
            </a:extLst>
          </p:cNvPr>
          <p:cNvSpPr txBox="1"/>
          <p:nvPr/>
        </p:nvSpPr>
        <p:spPr>
          <a:xfrm>
            <a:off x="1071604" y="2246753"/>
            <a:ext cx="909223"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June 5-9</a:t>
            </a:r>
          </a:p>
        </p:txBody>
      </p:sp>
      <p:sp>
        <p:nvSpPr>
          <p:cNvPr id="22" name="TextBox 21">
            <a:extLst>
              <a:ext uri="{FF2B5EF4-FFF2-40B4-BE49-F238E27FC236}">
                <a16:creationId xmlns:a16="http://schemas.microsoft.com/office/drawing/2014/main" id="{3CE46102-05F3-5724-9E15-AF582C3DE0A2}"/>
              </a:ext>
            </a:extLst>
          </p:cNvPr>
          <p:cNvSpPr txBox="1"/>
          <p:nvPr/>
        </p:nvSpPr>
        <p:spPr>
          <a:xfrm>
            <a:off x="4169523" y="2244577"/>
            <a:ext cx="1107996"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June 19-23</a:t>
            </a:r>
          </a:p>
        </p:txBody>
      </p:sp>
      <p:sp>
        <p:nvSpPr>
          <p:cNvPr id="23" name="TextBox 22">
            <a:extLst>
              <a:ext uri="{FF2B5EF4-FFF2-40B4-BE49-F238E27FC236}">
                <a16:creationId xmlns:a16="http://schemas.microsoft.com/office/drawing/2014/main" id="{AB6F74B4-DD57-AD1A-F4AD-8CB01B6930B7}"/>
              </a:ext>
            </a:extLst>
          </p:cNvPr>
          <p:cNvSpPr txBox="1"/>
          <p:nvPr/>
        </p:nvSpPr>
        <p:spPr>
          <a:xfrm>
            <a:off x="2594725" y="2246753"/>
            <a:ext cx="1098121"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June 11-17</a:t>
            </a:r>
          </a:p>
        </p:txBody>
      </p:sp>
      <p:sp>
        <p:nvSpPr>
          <p:cNvPr id="25" name="TextBox 24">
            <a:extLst>
              <a:ext uri="{FF2B5EF4-FFF2-40B4-BE49-F238E27FC236}">
                <a16:creationId xmlns:a16="http://schemas.microsoft.com/office/drawing/2014/main" id="{D9218655-948B-7E81-D351-C08032671102}"/>
              </a:ext>
            </a:extLst>
          </p:cNvPr>
          <p:cNvSpPr txBox="1"/>
          <p:nvPr/>
        </p:nvSpPr>
        <p:spPr>
          <a:xfrm>
            <a:off x="5806487" y="2246753"/>
            <a:ext cx="1107996"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June 26-29</a:t>
            </a:r>
          </a:p>
        </p:txBody>
      </p:sp>
      <p:sp>
        <p:nvSpPr>
          <p:cNvPr id="32" name="TextBox 31">
            <a:extLst>
              <a:ext uri="{FF2B5EF4-FFF2-40B4-BE49-F238E27FC236}">
                <a16:creationId xmlns:a16="http://schemas.microsoft.com/office/drawing/2014/main" id="{2AC7359D-52FD-EB93-47E6-3CAF8EBADA18}"/>
              </a:ext>
            </a:extLst>
          </p:cNvPr>
          <p:cNvSpPr txBox="1"/>
          <p:nvPr/>
        </p:nvSpPr>
        <p:spPr>
          <a:xfrm>
            <a:off x="1004207" y="3472831"/>
            <a:ext cx="1230175" cy="769441"/>
          </a:xfrm>
          <a:prstGeom prst="rect">
            <a:avLst/>
          </a:prstGeom>
          <a:noFill/>
        </p:spPr>
        <p:txBody>
          <a:bodyPr wrap="square" rtlCol="0">
            <a:spAutoFit/>
          </a:bodyPr>
          <a:lstStyle/>
          <a:p>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b="1">
                <a:solidFill>
                  <a:srgbClr val="002060"/>
                </a:solidFill>
                <a:latin typeface="Arial" panose="020B0604020202020204" pitchFamily="34" charset="0"/>
                <a:cs typeface="Arial" panose="020B0604020202020204" pitchFamily="34" charset="0"/>
              </a:rPr>
              <a:t>DE Survey Deployed State-wide</a:t>
            </a:r>
          </a:p>
        </p:txBody>
      </p:sp>
      <p:sp>
        <p:nvSpPr>
          <p:cNvPr id="33" name="TextBox 32">
            <a:extLst>
              <a:ext uri="{FF2B5EF4-FFF2-40B4-BE49-F238E27FC236}">
                <a16:creationId xmlns:a16="http://schemas.microsoft.com/office/drawing/2014/main" id="{B08DD56D-68EC-BE1C-89E1-19F5E23FD7DA}"/>
              </a:ext>
            </a:extLst>
          </p:cNvPr>
          <p:cNvSpPr txBox="1"/>
          <p:nvPr/>
        </p:nvSpPr>
        <p:spPr>
          <a:xfrm>
            <a:off x="2516665" y="3472831"/>
            <a:ext cx="1672208" cy="1615827"/>
          </a:xfrm>
          <a:prstGeom prst="rect">
            <a:avLst/>
          </a:prstGeom>
          <a:noFill/>
        </p:spPr>
        <p:txBody>
          <a:bodyPr wrap="square" rtlCol="0">
            <a:spAutoFit/>
          </a:bodyPr>
          <a:lstStyle/>
          <a:p>
            <a:r>
              <a:rPr lang="en-US" sz="1100" b="1">
                <a:solidFill>
                  <a:srgbClr val="002060"/>
                </a:solidFill>
                <a:latin typeface="Arial" panose="020B0604020202020204" pitchFamily="34" charset="0"/>
                <a:cs typeface="Arial" panose="020B0604020202020204" pitchFamily="34" charset="0"/>
              </a:rPr>
              <a:t>Community Conversations: </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Carbon</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Huntingdon</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Somerset</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Washington/Greene</a:t>
            </a:r>
          </a:p>
          <a:p>
            <a:endParaRPr lang="en-US" sz="1100" b="1">
              <a:latin typeface="Arial" panose="020B0604020202020204" pitchFamily="34" charset="0"/>
              <a:cs typeface="Arial" panose="020B0604020202020204" pitchFamily="34" charset="0"/>
            </a:endParaRPr>
          </a:p>
          <a:p>
            <a:r>
              <a:rPr lang="en-US" sz="1100" b="1">
                <a:solidFill>
                  <a:srgbClr val="002060"/>
                </a:solidFill>
                <a:latin typeface="Arial" panose="020B0604020202020204" pitchFamily="34" charset="0"/>
                <a:cs typeface="Arial" panose="020B0604020202020204" pitchFamily="34" charset="0"/>
              </a:rPr>
              <a:t>Roundtable –</a:t>
            </a:r>
            <a:r>
              <a:rPr lang="en-US" sz="1100" b="1">
                <a:solidFill>
                  <a:srgbClr val="0070C0"/>
                </a:solidFill>
                <a:latin typeface="Arial" panose="020B0604020202020204" pitchFamily="34" charset="0"/>
                <a:cs typeface="Arial" panose="020B0604020202020204" pitchFamily="34" charset="0"/>
              </a:rPr>
              <a:t> </a:t>
            </a:r>
            <a:r>
              <a:rPr lang="en-US" sz="1100" b="1">
                <a:solidFill>
                  <a:srgbClr val="002060"/>
                </a:solidFill>
                <a:latin typeface="Arial" panose="020B0604020202020204" pitchFamily="34" charset="0"/>
                <a:cs typeface="Arial" panose="020B0604020202020204" pitchFamily="34" charset="0"/>
              </a:rPr>
              <a:t>BEAD/DE </a:t>
            </a:r>
            <a:r>
              <a:rPr lang="en-US" sz="1100">
                <a:latin typeface="Arial" panose="020B0604020202020204" pitchFamily="34" charset="0"/>
                <a:cs typeface="Arial" panose="020B0604020202020204" pitchFamily="34" charset="0"/>
              </a:rPr>
              <a:t>Indiana</a:t>
            </a:r>
          </a:p>
        </p:txBody>
      </p:sp>
      <p:cxnSp>
        <p:nvCxnSpPr>
          <p:cNvPr id="34" name="Straight Connector 33">
            <a:extLst>
              <a:ext uri="{FF2B5EF4-FFF2-40B4-BE49-F238E27FC236}">
                <a16:creationId xmlns:a16="http://schemas.microsoft.com/office/drawing/2014/main" id="{8EA1D592-DD20-D30C-6B1C-D5CB12478411}"/>
              </a:ext>
              <a:ext uri="{C183D7F6-B498-43B3-948B-1728B52AA6E4}">
                <adec:decorative xmlns:adec="http://schemas.microsoft.com/office/drawing/2017/decorative" val="1"/>
              </a:ext>
            </a:extLst>
          </p:cNvPr>
          <p:cNvCxnSpPr>
            <a:cxnSpLocks/>
          </p:cNvCxnSpPr>
          <p:nvPr/>
        </p:nvCxnSpPr>
        <p:spPr>
          <a:xfrm>
            <a:off x="3014907" y="2831257"/>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8FE96ED6-FA0B-D6B5-886B-8297BB1FC83C}"/>
              </a:ext>
            </a:extLst>
          </p:cNvPr>
          <p:cNvSpPr txBox="1"/>
          <p:nvPr/>
        </p:nvSpPr>
        <p:spPr>
          <a:xfrm>
            <a:off x="4224661" y="3446446"/>
            <a:ext cx="1876573" cy="1954381"/>
          </a:xfrm>
          <a:prstGeom prst="rect">
            <a:avLst/>
          </a:prstGeom>
          <a:noFill/>
        </p:spPr>
        <p:txBody>
          <a:bodyPr wrap="square" lIns="91440" tIns="45720" rIns="91440" bIns="45720" rtlCol="0" anchor="t">
            <a:spAutoFit/>
          </a:bodyPr>
          <a:lstStyle/>
          <a:p>
            <a:r>
              <a:rPr lang="en-US" sz="1100" b="1">
                <a:solidFill>
                  <a:srgbClr val="002060"/>
                </a:solidFill>
                <a:latin typeface="Arial"/>
                <a:cs typeface="Arial"/>
              </a:rPr>
              <a:t>Community Conversations: </a:t>
            </a:r>
            <a:endParaRPr lang="en-US" sz="1100" b="1">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a:cs typeface="Arial"/>
              </a:rPr>
              <a:t>Clearfield</a:t>
            </a:r>
          </a:p>
          <a:p>
            <a:pPr marL="171450" indent="-171450">
              <a:buFont typeface="Arial" panose="020B0604020202020204" pitchFamily="34" charset="0"/>
              <a:buChar char="•"/>
            </a:pPr>
            <a:r>
              <a:rPr lang="en-US" sz="1100">
                <a:latin typeface="Arial"/>
                <a:cs typeface="Arial"/>
              </a:rPr>
              <a:t>McKean/Potter</a:t>
            </a:r>
          </a:p>
          <a:p>
            <a:pPr marL="171450" indent="-171450">
              <a:buFont typeface="Arial" panose="020B0604020202020204" pitchFamily="34" charset="0"/>
              <a:buChar char="•"/>
            </a:pPr>
            <a:r>
              <a:rPr lang="en-US" sz="1100">
                <a:latin typeface="Arial"/>
                <a:cs typeface="Arial"/>
              </a:rPr>
              <a:t>Philadelphia (x2)</a:t>
            </a:r>
          </a:p>
          <a:p>
            <a:pPr marL="171450" indent="-171450">
              <a:buFont typeface="Arial" panose="020B0604020202020204" pitchFamily="34" charset="0"/>
              <a:buChar char="•"/>
            </a:pPr>
            <a:r>
              <a:rPr lang="en-US" sz="1100">
                <a:latin typeface="Arial"/>
                <a:cs typeface="Arial"/>
              </a:rPr>
              <a:t>Tioga</a:t>
            </a:r>
          </a:p>
          <a:p>
            <a:pPr marL="171450" indent="-171450">
              <a:buFont typeface="Arial" panose="020B0604020202020204" pitchFamily="34" charset="0"/>
              <a:buChar char="•"/>
            </a:pPr>
            <a:r>
              <a:rPr lang="en-US" sz="1100">
                <a:latin typeface="Arial"/>
                <a:cs typeface="Arial"/>
              </a:rPr>
              <a:t>Venango/Clarion</a:t>
            </a:r>
          </a:p>
          <a:p>
            <a:pPr marL="171450" indent="-171450">
              <a:buFont typeface="Arial" panose="020B0604020202020204" pitchFamily="34" charset="0"/>
              <a:buChar char="•"/>
            </a:pPr>
            <a:r>
              <a:rPr lang="en-US" sz="1100">
                <a:latin typeface="Arial"/>
                <a:cs typeface="Arial"/>
              </a:rPr>
              <a:t>Lackawanna</a:t>
            </a: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a:solidFill>
                <a:srgbClr val="000000"/>
              </a:solidFill>
              <a:latin typeface="Arial" panose="020B0604020202020204" pitchFamily="34" charset="0"/>
              <a:cs typeface="Arial" panose="020B0604020202020204" pitchFamily="34" charset="0"/>
            </a:endParaRPr>
          </a:p>
          <a:p>
            <a:r>
              <a:rPr lang="en-US" sz="1100" b="1">
                <a:solidFill>
                  <a:srgbClr val="002060"/>
                </a:solidFill>
                <a:latin typeface="Arial"/>
                <a:cs typeface="Arial"/>
              </a:rPr>
              <a:t>Roundtable – Workforce Development</a:t>
            </a:r>
            <a:r>
              <a:rPr lang="en-US" sz="1100">
                <a:solidFill>
                  <a:srgbClr val="002060"/>
                </a:solidFill>
                <a:latin typeface="Arial"/>
                <a:cs typeface="Arial"/>
              </a:rPr>
              <a:t>: </a:t>
            </a:r>
            <a:r>
              <a:rPr lang="en-US" sz="1100">
                <a:latin typeface="Arial"/>
                <a:cs typeface="Arial"/>
              </a:rPr>
              <a:t>Virtual</a:t>
            </a:r>
          </a:p>
        </p:txBody>
      </p:sp>
      <p:cxnSp>
        <p:nvCxnSpPr>
          <p:cNvPr id="45" name="Straight Connector 44">
            <a:extLst>
              <a:ext uri="{FF2B5EF4-FFF2-40B4-BE49-F238E27FC236}">
                <a16:creationId xmlns:a16="http://schemas.microsoft.com/office/drawing/2014/main" id="{4EEAAAC1-8782-5836-ACDA-722C5DBFA69F}"/>
              </a:ext>
              <a:ext uri="{C183D7F6-B498-43B3-948B-1728B52AA6E4}">
                <adec:decorative xmlns:adec="http://schemas.microsoft.com/office/drawing/2017/decorative" val="1"/>
              </a:ext>
            </a:extLst>
          </p:cNvPr>
          <p:cNvCxnSpPr>
            <a:cxnSpLocks/>
          </p:cNvCxnSpPr>
          <p:nvPr/>
        </p:nvCxnSpPr>
        <p:spPr>
          <a:xfrm>
            <a:off x="4716429" y="2831257"/>
            <a:ext cx="0" cy="567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C2931AF-65BB-BE1F-7AE4-13E5D0BAA1D3}"/>
              </a:ext>
              <a:ext uri="{C183D7F6-B498-43B3-948B-1728B52AA6E4}">
                <adec:decorative xmlns:adec="http://schemas.microsoft.com/office/drawing/2017/decorative" val="1"/>
              </a:ext>
            </a:extLst>
          </p:cNvPr>
          <p:cNvCxnSpPr>
            <a:cxnSpLocks/>
          </p:cNvCxnSpPr>
          <p:nvPr/>
        </p:nvCxnSpPr>
        <p:spPr>
          <a:xfrm>
            <a:off x="6392012" y="2819869"/>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681D1831-66E5-A215-0EFC-FEA3E8236A1B}"/>
              </a:ext>
            </a:extLst>
          </p:cNvPr>
          <p:cNvSpPr txBox="1"/>
          <p:nvPr/>
        </p:nvSpPr>
        <p:spPr>
          <a:xfrm>
            <a:off x="5953762" y="3446446"/>
            <a:ext cx="1473259" cy="1785104"/>
          </a:xfrm>
          <a:prstGeom prst="rect">
            <a:avLst/>
          </a:prstGeom>
          <a:noFill/>
        </p:spPr>
        <p:txBody>
          <a:bodyPr wrap="square" lIns="91440" tIns="45720" rIns="91440" bIns="45720" rtlCol="0" anchor="t">
            <a:spAutoFit/>
          </a:bodyPr>
          <a:lstStyle/>
          <a:p>
            <a:r>
              <a:rPr lang="en-US" sz="1100" b="1">
                <a:solidFill>
                  <a:srgbClr val="002060"/>
                </a:solidFill>
                <a:latin typeface="Arial"/>
                <a:cs typeface="Arial"/>
              </a:rPr>
              <a:t>Community Conversations: </a:t>
            </a:r>
            <a:endParaRPr lang="en-US" sz="1100" b="1">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a:cs typeface="Arial"/>
              </a:rPr>
              <a:t>Dauphin</a:t>
            </a:r>
          </a:p>
          <a:p>
            <a:pPr marL="171450" indent="-171450">
              <a:buFont typeface="Arial" panose="020B0604020202020204" pitchFamily="34" charset="0"/>
              <a:buChar char="•"/>
            </a:pPr>
            <a:r>
              <a:rPr lang="en-US" sz="1100">
                <a:latin typeface="Arial"/>
                <a:cs typeface="Arial"/>
              </a:rPr>
              <a:t>York</a:t>
            </a:r>
          </a:p>
          <a:p>
            <a:pPr marL="171450" indent="-171450">
              <a:buFont typeface="Arial" panose="020B0604020202020204" pitchFamily="34" charset="0"/>
              <a:buChar char="•"/>
            </a:pPr>
            <a:r>
              <a:rPr lang="en-US" sz="1100">
                <a:latin typeface="Arial"/>
                <a:cs typeface="Arial"/>
              </a:rPr>
              <a:t>Delaware</a:t>
            </a:r>
          </a:p>
          <a:p>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a:solidFill>
                <a:srgbClr val="000000"/>
              </a:solidFill>
              <a:latin typeface="Arial" panose="020B0604020202020204" pitchFamily="34" charset="0"/>
              <a:cs typeface="Arial" panose="020B0604020202020204" pitchFamily="34" charset="0"/>
            </a:endParaRPr>
          </a:p>
          <a:p>
            <a:r>
              <a:rPr lang="en-US" sz="1100" b="1">
                <a:solidFill>
                  <a:srgbClr val="002060"/>
                </a:solidFill>
                <a:latin typeface="Arial"/>
                <a:cs typeface="Arial"/>
              </a:rPr>
              <a:t>Roundtable – BEAD/DE</a:t>
            </a:r>
          </a:p>
          <a:p>
            <a:r>
              <a:rPr lang="en-US" sz="1100">
                <a:solidFill>
                  <a:srgbClr val="0070C0"/>
                </a:solidFill>
                <a:latin typeface="Arial"/>
                <a:cs typeface="Arial"/>
              </a:rPr>
              <a:t> </a:t>
            </a:r>
            <a:r>
              <a:rPr lang="en-US" sz="1100">
                <a:latin typeface="Arial"/>
                <a:cs typeface="Arial"/>
              </a:rPr>
              <a:t>Virtual</a:t>
            </a:r>
          </a:p>
        </p:txBody>
      </p:sp>
      <p:sp>
        <p:nvSpPr>
          <p:cNvPr id="7" name="TextBox 6">
            <a:extLst>
              <a:ext uri="{FF2B5EF4-FFF2-40B4-BE49-F238E27FC236}">
                <a16:creationId xmlns:a16="http://schemas.microsoft.com/office/drawing/2014/main" id="{BF733E0E-A30F-5C60-AF5A-EBB0FF4D406F}"/>
              </a:ext>
            </a:extLst>
          </p:cNvPr>
          <p:cNvSpPr txBox="1"/>
          <p:nvPr/>
        </p:nvSpPr>
        <p:spPr>
          <a:xfrm>
            <a:off x="8179299" y="2246753"/>
            <a:ext cx="542136"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July</a:t>
            </a:r>
          </a:p>
        </p:txBody>
      </p:sp>
      <p:sp>
        <p:nvSpPr>
          <p:cNvPr id="8" name="TextBox 7">
            <a:extLst>
              <a:ext uri="{FF2B5EF4-FFF2-40B4-BE49-F238E27FC236}">
                <a16:creationId xmlns:a16="http://schemas.microsoft.com/office/drawing/2014/main" id="{E5AB50CD-EAF4-EDDB-5006-48BC69B56A08}"/>
              </a:ext>
            </a:extLst>
          </p:cNvPr>
          <p:cNvSpPr txBox="1"/>
          <p:nvPr/>
        </p:nvSpPr>
        <p:spPr>
          <a:xfrm>
            <a:off x="10077843" y="2214021"/>
            <a:ext cx="800219"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August</a:t>
            </a:r>
          </a:p>
        </p:txBody>
      </p:sp>
      <p:cxnSp>
        <p:nvCxnSpPr>
          <p:cNvPr id="9" name="Straight Connector 8">
            <a:extLst>
              <a:ext uri="{FF2B5EF4-FFF2-40B4-BE49-F238E27FC236}">
                <a16:creationId xmlns:a16="http://schemas.microsoft.com/office/drawing/2014/main" id="{3C8169D0-B54E-738B-BD1E-76CA1FEEC00F}"/>
              </a:ext>
              <a:ext uri="{C183D7F6-B498-43B3-948B-1728B52AA6E4}">
                <adec:decorative xmlns:adec="http://schemas.microsoft.com/office/drawing/2017/decorative" val="1"/>
              </a:ext>
            </a:extLst>
          </p:cNvPr>
          <p:cNvCxnSpPr>
            <a:cxnSpLocks/>
          </p:cNvCxnSpPr>
          <p:nvPr/>
        </p:nvCxnSpPr>
        <p:spPr>
          <a:xfrm flipV="1">
            <a:off x="7475572" y="1660124"/>
            <a:ext cx="0" cy="315157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187C4C9-62F6-BA2A-A72D-964973379B8D}"/>
              </a:ext>
              <a:ext uri="{C183D7F6-B498-43B3-948B-1728B52AA6E4}">
                <adec:decorative xmlns:adec="http://schemas.microsoft.com/office/drawing/2017/decorative" val="1"/>
              </a:ext>
            </a:extLst>
          </p:cNvPr>
          <p:cNvCxnSpPr>
            <a:cxnSpLocks/>
          </p:cNvCxnSpPr>
          <p:nvPr/>
        </p:nvCxnSpPr>
        <p:spPr>
          <a:xfrm flipV="1">
            <a:off x="9678714" y="1615016"/>
            <a:ext cx="0" cy="319668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1CBCF84-2529-E063-63AB-FD3CDBAE0667}"/>
              </a:ext>
              <a:ext uri="{C183D7F6-B498-43B3-948B-1728B52AA6E4}">
                <adec:decorative xmlns:adec="http://schemas.microsoft.com/office/drawing/2017/decorative" val="1"/>
              </a:ext>
            </a:extLst>
          </p:cNvPr>
          <p:cNvCxnSpPr>
            <a:cxnSpLocks/>
          </p:cNvCxnSpPr>
          <p:nvPr/>
        </p:nvCxnSpPr>
        <p:spPr>
          <a:xfrm>
            <a:off x="8460814" y="2793063"/>
            <a:ext cx="0" cy="567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9B318F8-25AB-D962-A2EE-0A39C7F10D95}"/>
              </a:ext>
              <a:ext uri="{C183D7F6-B498-43B3-948B-1728B52AA6E4}">
                <adec:decorative xmlns:adec="http://schemas.microsoft.com/office/drawing/2017/decorative" val="1"/>
              </a:ext>
            </a:extLst>
          </p:cNvPr>
          <p:cNvCxnSpPr>
            <a:cxnSpLocks/>
          </p:cNvCxnSpPr>
          <p:nvPr/>
        </p:nvCxnSpPr>
        <p:spPr>
          <a:xfrm>
            <a:off x="10477952" y="2793062"/>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1E5001B2-76A1-E64B-0176-0355EDB0C67A}"/>
              </a:ext>
            </a:extLst>
          </p:cNvPr>
          <p:cNvSpPr txBox="1"/>
          <p:nvPr/>
        </p:nvSpPr>
        <p:spPr>
          <a:xfrm>
            <a:off x="7863072" y="3268270"/>
            <a:ext cx="1876573" cy="2800767"/>
          </a:xfrm>
          <a:prstGeom prst="rect">
            <a:avLst/>
          </a:prstGeom>
          <a:noFill/>
        </p:spPr>
        <p:txBody>
          <a:bodyPr wrap="square" rtlCol="0">
            <a:spAutoFit/>
          </a:bodyPr>
          <a:lstStyle/>
          <a:p>
            <a:endParaRPr lang="en-US" sz="1100">
              <a:latin typeface="Arial" panose="020B0604020202020204" pitchFamily="34" charset="0"/>
              <a:cs typeface="Arial" panose="020B0604020202020204" pitchFamily="34" charset="0"/>
            </a:endParaRPr>
          </a:p>
          <a:p>
            <a:r>
              <a:rPr lang="en-US" sz="1100" b="1">
                <a:solidFill>
                  <a:srgbClr val="002060"/>
                </a:solidFill>
                <a:latin typeface="Arial" panose="020B0604020202020204" pitchFamily="34" charset="0"/>
                <a:cs typeface="Arial" panose="020B0604020202020204" pitchFamily="34" charset="0"/>
              </a:rPr>
              <a:t>Community Conversations: </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Beaver</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Berks</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Columbia</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Erie</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Lehigh</a:t>
            </a:r>
          </a:p>
          <a:p>
            <a:endParaRPr lang="en-US" sz="1100">
              <a:solidFill>
                <a:srgbClr val="002060"/>
              </a:solidFill>
              <a:latin typeface="Arial" panose="020B0604020202020204" pitchFamily="34" charset="0"/>
              <a:cs typeface="Arial" panose="020B0604020202020204" pitchFamily="34" charset="0"/>
            </a:endParaRPr>
          </a:p>
          <a:p>
            <a:endParaRPr lang="en-US" sz="1100" b="1">
              <a:solidFill>
                <a:srgbClr val="002060"/>
              </a:solidFill>
              <a:latin typeface="Arial" panose="020B0604020202020204" pitchFamily="34" charset="0"/>
              <a:cs typeface="Arial" panose="020B0604020202020204" pitchFamily="34" charset="0"/>
            </a:endParaRPr>
          </a:p>
          <a:p>
            <a:r>
              <a:rPr lang="en-US" sz="1100" b="1">
                <a:solidFill>
                  <a:srgbClr val="002060"/>
                </a:solidFill>
                <a:latin typeface="Arial" panose="020B0604020202020204" pitchFamily="34" charset="0"/>
                <a:cs typeface="Arial" panose="020B0604020202020204" pitchFamily="34" charset="0"/>
              </a:rPr>
              <a:t>Roundtable – NTIA (BEAD) </a:t>
            </a:r>
            <a:r>
              <a:rPr lang="en-US" sz="1100">
                <a:latin typeface="Arial" panose="020B0604020202020204" pitchFamily="34" charset="0"/>
                <a:cs typeface="Arial" panose="020B0604020202020204" pitchFamily="34" charset="0"/>
              </a:rPr>
              <a:t>7/13 PSU</a:t>
            </a:r>
          </a:p>
          <a:p>
            <a:endParaRPr lang="en-US" sz="1100">
              <a:latin typeface="Arial" panose="020B0604020202020204" pitchFamily="34" charset="0"/>
              <a:cs typeface="Arial" panose="020B0604020202020204" pitchFamily="34" charset="0"/>
            </a:endParaRPr>
          </a:p>
          <a:p>
            <a:r>
              <a:rPr lang="en-US" sz="1100" b="1">
                <a:solidFill>
                  <a:srgbClr val="002060"/>
                </a:solidFill>
                <a:latin typeface="Arial" panose="020B0604020202020204" pitchFamily="34" charset="0"/>
                <a:cs typeface="Arial" panose="020B0604020202020204" pitchFamily="34" charset="0"/>
              </a:rPr>
              <a:t>Roundtable – Lancaster</a:t>
            </a:r>
          </a:p>
          <a:p>
            <a:r>
              <a:rPr lang="en-US" sz="1100">
                <a:latin typeface="Arial" panose="020B0604020202020204" pitchFamily="34" charset="0"/>
                <a:cs typeface="Arial" panose="020B0604020202020204" pitchFamily="34" charset="0"/>
              </a:rPr>
              <a:t>Date TBD</a:t>
            </a:r>
          </a:p>
          <a:p>
            <a:endParaRPr lang="en-US" sz="11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610331A-AD34-ED20-E6B5-3787EB4D659A}"/>
              </a:ext>
            </a:extLst>
          </p:cNvPr>
          <p:cNvSpPr txBox="1"/>
          <p:nvPr/>
        </p:nvSpPr>
        <p:spPr>
          <a:xfrm>
            <a:off x="9920318" y="3402106"/>
            <a:ext cx="1762696" cy="600164"/>
          </a:xfrm>
          <a:prstGeom prst="rect">
            <a:avLst/>
          </a:prstGeom>
          <a:noFill/>
        </p:spPr>
        <p:txBody>
          <a:bodyPr wrap="square" rtlCol="0">
            <a:spAutoFit/>
          </a:bodyPr>
          <a:lstStyle/>
          <a:p>
            <a:r>
              <a:rPr lang="en-US" sz="1100" b="1">
                <a:solidFill>
                  <a:srgbClr val="002060"/>
                </a:solidFill>
                <a:latin typeface="Arial" panose="020B0604020202020204" pitchFamily="34" charset="0"/>
                <a:cs typeface="Arial" panose="020B0604020202020204" pitchFamily="34" charset="0"/>
              </a:rPr>
              <a:t>Roundtable – Industry Partners</a:t>
            </a:r>
            <a:endParaRPr lang="en-US" sz="1100">
              <a:solidFill>
                <a:srgbClr val="002060"/>
              </a:solidFill>
              <a:latin typeface="Arial" panose="020B0604020202020204" pitchFamily="34" charset="0"/>
              <a:cs typeface="Arial" panose="020B0604020202020204" pitchFamily="34" charset="0"/>
            </a:endParaRPr>
          </a:p>
          <a:p>
            <a:r>
              <a:rPr lang="en-US" sz="1100">
                <a:latin typeface="Arial" panose="020B0604020202020204" pitchFamily="34" charset="0"/>
                <a:cs typeface="Arial" panose="020B0604020202020204" pitchFamily="34" charset="0"/>
              </a:rPr>
              <a:t>Virtual</a:t>
            </a:r>
          </a:p>
        </p:txBody>
      </p:sp>
    </p:spTree>
    <p:extLst>
      <p:ext uri="{BB962C8B-B14F-4D97-AF65-F5344CB8AC3E}">
        <p14:creationId xmlns:p14="http://schemas.microsoft.com/office/powerpoint/2010/main" val="11078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Community Conversation Cohost Requirements</a:t>
            </a:r>
          </a:p>
        </p:txBody>
      </p:sp>
      <p:sp>
        <p:nvSpPr>
          <p:cNvPr id="3" name="Slide Number Placeholder 2"/>
          <p:cNvSpPr>
            <a:spLocks noGrp="1"/>
          </p:cNvSpPr>
          <p:nvPr>
            <p:ph type="sldNum" sz="quarter" idx="12"/>
          </p:nvPr>
        </p:nvSpPr>
        <p:spPr/>
        <p:txBody>
          <a:bodyPr/>
          <a:lstStyle/>
          <a:p>
            <a:fld id="{365B981D-4030-6842-946E-1F7B39BFC8BB}" type="slidenum">
              <a:rPr lang="en-US" smtClean="0"/>
              <a:pPr/>
              <a:t>15</a:t>
            </a:fld>
            <a:endParaRPr lang="en-US"/>
          </a:p>
        </p:txBody>
      </p:sp>
      <p:sp>
        <p:nvSpPr>
          <p:cNvPr id="4" name="Text Placeholder 3"/>
          <p:cNvSpPr>
            <a:spLocks noGrp="1"/>
          </p:cNvSpPr>
          <p:nvPr>
            <p:ph type="body" sz="quarter" idx="15"/>
          </p:nvPr>
        </p:nvSpPr>
        <p:spPr>
          <a:xfrm>
            <a:off x="417681" y="1764981"/>
            <a:ext cx="11311467" cy="4941772"/>
          </a:xfrm>
        </p:spPr>
        <p:txBody>
          <a:bodyPr/>
          <a:lstStyle/>
          <a:p>
            <a:r>
              <a:rPr lang="en-US" sz="2000"/>
              <a:t>Well respected in, and well connected to, their larger community.</a:t>
            </a:r>
          </a:p>
          <a:p>
            <a:r>
              <a:rPr lang="en-US" sz="2000"/>
              <a:t>Proactively engage other regional stakeholders to amplify and attend event (school district, libraries, nonprofits, social service providers, coalitions, etc.).</a:t>
            </a:r>
          </a:p>
          <a:p>
            <a:r>
              <a:rPr lang="en-US" sz="2000"/>
              <a:t>Send event invitations.</a:t>
            </a:r>
          </a:p>
          <a:p>
            <a:r>
              <a:rPr lang="en-US" sz="2000"/>
              <a:t>Broadly publicize event via traditional and social media </a:t>
            </a:r>
            <a:r>
              <a:rPr lang="en-US" sz="2000" i="1"/>
              <a:t>(flyers and related materials will be provided for you to share).</a:t>
            </a:r>
          </a:p>
          <a:p>
            <a:r>
              <a:rPr lang="en-US" sz="2000"/>
              <a:t>Encourage attendance to event.</a:t>
            </a:r>
          </a:p>
          <a:p>
            <a:r>
              <a:rPr lang="en-US" sz="2000"/>
              <a:t>Provide opening remarks at event.</a:t>
            </a:r>
          </a:p>
          <a:p>
            <a:r>
              <a:rPr lang="en-US" sz="2000"/>
              <a:t>Provide location.</a:t>
            </a:r>
          </a:p>
          <a:p>
            <a:pPr lvl="2" indent="-342900">
              <a:spcBef>
                <a:spcPts val="0"/>
              </a:spcBef>
              <a:buFont typeface="Symbol" panose="05050102010706020507" pitchFamily="18" charset="2"/>
              <a:buChar char=""/>
            </a:pPr>
            <a:r>
              <a:rPr lang="en-US" sz="1800" i="1">
                <a:effectLst/>
                <a:ea typeface="Calibri" panose="020F0502020204030204" pitchFamily="34" charset="0"/>
              </a:rPr>
              <a:t>Large meeting space to accommodate at least 20 and up to 50</a:t>
            </a:r>
            <a:endParaRPr lang="en-US" sz="1800">
              <a:solidFill>
                <a:srgbClr val="FF0000"/>
              </a:solidFill>
              <a:effectLst/>
              <a:ea typeface="Calibri" panose="020F0502020204030204" pitchFamily="34" charset="0"/>
            </a:endParaRPr>
          </a:p>
          <a:p>
            <a:pPr lvl="2" indent="-342900">
              <a:spcBef>
                <a:spcPts val="0"/>
              </a:spcBef>
              <a:buFont typeface="Symbol" panose="05050102010706020507" pitchFamily="18" charset="2"/>
              <a:buChar char=""/>
            </a:pPr>
            <a:r>
              <a:rPr lang="en-US" sz="1800" i="1">
                <a:effectLst/>
                <a:ea typeface="Calibri" panose="020F0502020204030204" pitchFamily="34" charset="0"/>
              </a:rPr>
              <a:t>Handicap accessible space</a:t>
            </a:r>
            <a:endParaRPr lang="en-US" sz="1800">
              <a:effectLst/>
              <a:ea typeface="Calibri" panose="020F0502020204030204" pitchFamily="34" charset="0"/>
            </a:endParaRPr>
          </a:p>
          <a:p>
            <a:pPr lvl="2" indent="-342900">
              <a:spcBef>
                <a:spcPts val="0"/>
              </a:spcBef>
              <a:buFont typeface="Symbol" panose="05050102010706020507" pitchFamily="18" charset="2"/>
              <a:buChar char=""/>
            </a:pPr>
            <a:r>
              <a:rPr lang="en-US" sz="1800" i="1">
                <a:effectLst/>
                <a:ea typeface="Calibri" panose="020F0502020204030204" pitchFamily="34" charset="0"/>
              </a:rPr>
              <a:t>Food and beverages permitted in the room</a:t>
            </a:r>
            <a:endParaRPr lang="en-US" sz="1800">
              <a:effectLst/>
              <a:ea typeface="Calibri" panose="020F0502020204030204" pitchFamily="34" charset="0"/>
            </a:endParaRPr>
          </a:p>
          <a:p>
            <a:pPr lvl="2" indent="-342900">
              <a:spcBef>
                <a:spcPts val="0"/>
              </a:spcBef>
              <a:buFont typeface="Symbol" panose="05050102010706020507" pitchFamily="18" charset="2"/>
              <a:buChar char=""/>
            </a:pPr>
            <a:r>
              <a:rPr lang="en-US" sz="1800" i="1">
                <a:effectLst/>
                <a:ea typeface="Calibri" panose="020F0502020204030204" pitchFamily="34" charset="0"/>
              </a:rPr>
              <a:t>Tables/chairs available for use</a:t>
            </a:r>
            <a:endParaRPr lang="en-US" sz="1800">
              <a:effectLst/>
              <a:ea typeface="Calibri" panose="020F0502020204030204" pitchFamily="34" charset="0"/>
            </a:endParaRPr>
          </a:p>
          <a:p>
            <a:pPr lvl="2" indent="-342900">
              <a:spcBef>
                <a:spcPts val="0"/>
              </a:spcBef>
              <a:buFont typeface="Symbol" panose="05050102010706020507" pitchFamily="18" charset="2"/>
              <a:buChar char=""/>
            </a:pPr>
            <a:r>
              <a:rPr lang="en-US" sz="1800" i="1">
                <a:effectLst/>
                <a:ea typeface="Calibri" panose="020F0502020204030204" pitchFamily="34" charset="0"/>
              </a:rPr>
              <a:t>Screen with computer connectivity for PowerPoint presentation if possible (if not, hard copies of presentation will be provided)</a:t>
            </a:r>
            <a:endParaRPr lang="en-US" sz="1800">
              <a:effectLst/>
              <a:ea typeface="Calibri" panose="020F0502020204030204" pitchFamily="34" charset="0"/>
            </a:endParaRPr>
          </a:p>
          <a:p>
            <a:endParaRPr lang="en-US"/>
          </a:p>
          <a:p>
            <a:endParaRPr lang="en-US"/>
          </a:p>
        </p:txBody>
      </p:sp>
    </p:spTree>
    <p:extLst>
      <p:ext uri="{BB962C8B-B14F-4D97-AF65-F5344CB8AC3E}">
        <p14:creationId xmlns:p14="http://schemas.microsoft.com/office/powerpoint/2010/main" val="416957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425AB1-FDAA-0091-9BFC-B9B84C543BE1}"/>
              </a:ext>
            </a:extLst>
          </p:cNvPr>
          <p:cNvSpPr>
            <a:spLocks noGrp="1"/>
          </p:cNvSpPr>
          <p:nvPr>
            <p:ph type="title"/>
          </p:nvPr>
        </p:nvSpPr>
        <p:spPr/>
        <p:txBody>
          <a:bodyPr/>
          <a:lstStyle/>
          <a:p>
            <a:r>
              <a:rPr lang="en-US"/>
              <a:t>Community Conversation Cohost Toolkit</a:t>
            </a:r>
          </a:p>
        </p:txBody>
      </p:sp>
      <p:sp>
        <p:nvSpPr>
          <p:cNvPr id="3" name="Slide Number Placeholder 2"/>
          <p:cNvSpPr>
            <a:spLocks noGrp="1"/>
          </p:cNvSpPr>
          <p:nvPr>
            <p:ph type="sldNum" sz="quarter" idx="12"/>
          </p:nvPr>
        </p:nvSpPr>
        <p:spPr/>
        <p:txBody>
          <a:bodyPr/>
          <a:lstStyle/>
          <a:p>
            <a:fld id="{365B981D-4030-6842-946E-1F7B39BFC8BB}" type="slidenum">
              <a:rPr lang="en-US" smtClean="0"/>
              <a:pPr/>
              <a:t>16</a:t>
            </a:fld>
            <a:endParaRPr lang="en-US"/>
          </a:p>
        </p:txBody>
      </p:sp>
      <p:sp>
        <p:nvSpPr>
          <p:cNvPr id="6" name="Text Placeholder 5">
            <a:extLst>
              <a:ext uri="{FF2B5EF4-FFF2-40B4-BE49-F238E27FC236}">
                <a16:creationId xmlns:a16="http://schemas.microsoft.com/office/drawing/2014/main" id="{4534C482-5007-22CB-F2C4-A114ED593EF2}"/>
              </a:ext>
            </a:extLst>
          </p:cNvPr>
          <p:cNvSpPr>
            <a:spLocks noGrp="1"/>
          </p:cNvSpPr>
          <p:nvPr>
            <p:ph type="body" sz="quarter" idx="15"/>
          </p:nvPr>
        </p:nvSpPr>
        <p:spPr>
          <a:ln>
            <a:solidFill>
              <a:srgbClr val="002060"/>
            </a:solidFill>
          </a:ln>
        </p:spPr>
        <p:txBody>
          <a:bodyPr/>
          <a:lstStyle/>
          <a:p>
            <a:pPr marL="0" indent="0" algn="ctr">
              <a:buNone/>
            </a:pPr>
            <a:endParaRPr lang="en-US" sz="2400" i="1"/>
          </a:p>
          <a:p>
            <a:pPr marL="0" indent="0" algn="ctr">
              <a:buNone/>
            </a:pPr>
            <a:r>
              <a:rPr lang="en-US" sz="2400" i="1">
                <a:solidFill>
                  <a:srgbClr val="002060"/>
                </a:solidFill>
              </a:rPr>
              <a:t>Meeting-In-A-Box provided to </a:t>
            </a:r>
          </a:p>
          <a:p>
            <a:pPr marL="0" indent="0" algn="ctr">
              <a:buNone/>
            </a:pPr>
            <a:r>
              <a:rPr lang="en-US" sz="2400" i="1">
                <a:solidFill>
                  <a:srgbClr val="002060"/>
                </a:solidFill>
              </a:rPr>
              <a:t>cohosts:</a:t>
            </a:r>
          </a:p>
          <a:p>
            <a:pPr marL="0" indent="0">
              <a:buNone/>
            </a:pPr>
            <a:endParaRPr lang="en-US" sz="1800"/>
          </a:p>
          <a:p>
            <a:r>
              <a:rPr lang="en-US" sz="1800"/>
              <a:t>Invitation text (email)</a:t>
            </a:r>
          </a:p>
          <a:p>
            <a:r>
              <a:rPr lang="en-US" sz="1800"/>
              <a:t>Social media posts (for Facebook and Twitter)</a:t>
            </a:r>
          </a:p>
          <a:p>
            <a:r>
              <a:rPr lang="en-US" sz="1800"/>
              <a:t>Newsletter insert (customizable)</a:t>
            </a:r>
          </a:p>
          <a:p>
            <a:r>
              <a:rPr lang="en-US" sz="1800"/>
              <a:t>Email blast text</a:t>
            </a:r>
          </a:p>
          <a:p>
            <a:r>
              <a:rPr lang="en-US" sz="1800"/>
              <a:t>Promotional flyer</a:t>
            </a:r>
          </a:p>
          <a:p>
            <a:r>
              <a:rPr lang="en-US" sz="1800"/>
              <a:t>Press release (customizable)</a:t>
            </a:r>
          </a:p>
          <a:p>
            <a:r>
              <a:rPr lang="en-US" sz="1800"/>
              <a:t>Outdoor signage</a:t>
            </a:r>
          </a:p>
        </p:txBody>
      </p:sp>
      <p:sp>
        <p:nvSpPr>
          <p:cNvPr id="7" name="Text Placeholder 6">
            <a:extLst>
              <a:ext uri="{FF2B5EF4-FFF2-40B4-BE49-F238E27FC236}">
                <a16:creationId xmlns:a16="http://schemas.microsoft.com/office/drawing/2014/main" id="{C6C7807C-7399-3F0E-04C5-64FB2DA4FAAB}"/>
              </a:ext>
            </a:extLst>
          </p:cNvPr>
          <p:cNvSpPr>
            <a:spLocks noGrp="1"/>
          </p:cNvSpPr>
          <p:nvPr>
            <p:ph type="body" sz="quarter" idx="16"/>
          </p:nvPr>
        </p:nvSpPr>
        <p:spPr>
          <a:ln>
            <a:solidFill>
              <a:srgbClr val="002060"/>
            </a:solidFill>
          </a:ln>
        </p:spPr>
        <p:txBody>
          <a:bodyPr/>
          <a:lstStyle/>
          <a:p>
            <a:pPr marL="0" indent="0" algn="ctr">
              <a:buNone/>
            </a:pPr>
            <a:endParaRPr lang="en-US" sz="2400" i="1"/>
          </a:p>
          <a:p>
            <a:pPr marL="0" indent="0" algn="ctr">
              <a:buNone/>
            </a:pPr>
            <a:r>
              <a:rPr lang="en-US" sz="2400" i="1">
                <a:solidFill>
                  <a:srgbClr val="002060"/>
                </a:solidFill>
              </a:rPr>
              <a:t>PBDA will cover costs for:</a:t>
            </a:r>
          </a:p>
          <a:p>
            <a:pPr marL="0" indent="0">
              <a:buNone/>
            </a:pPr>
            <a:endParaRPr lang="en-US" sz="1800">
              <a:solidFill>
                <a:srgbClr val="002060"/>
              </a:solidFill>
            </a:endParaRPr>
          </a:p>
          <a:p>
            <a:endParaRPr lang="en-US" sz="1800"/>
          </a:p>
          <a:p>
            <a:r>
              <a:rPr lang="en-US" sz="1800"/>
              <a:t>Food/beverages</a:t>
            </a:r>
          </a:p>
          <a:p>
            <a:r>
              <a:rPr lang="en-US" sz="1800"/>
              <a:t>Transportation vouchers (if served by transit)</a:t>
            </a:r>
          </a:p>
          <a:p>
            <a:r>
              <a:rPr lang="en-US" sz="1800"/>
              <a:t>Printing</a:t>
            </a:r>
          </a:p>
          <a:p>
            <a:r>
              <a:rPr lang="en-US" sz="1800"/>
              <a:t>Space rental (if necessary)</a:t>
            </a:r>
          </a:p>
          <a:p>
            <a:pPr marL="0" indent="0">
              <a:buNone/>
            </a:pPr>
            <a:endParaRPr lang="en-US" sz="1800" i="1">
              <a:effectLst/>
              <a:ea typeface="Calibri" panose="020F0502020204030204" pitchFamily="34" charset="0"/>
            </a:endParaRPr>
          </a:p>
          <a:p>
            <a:pPr marL="0" indent="0">
              <a:buNone/>
            </a:pPr>
            <a:r>
              <a:rPr lang="en-US" sz="1800" i="1">
                <a:ea typeface="Calibri" panose="020F0502020204030204" pitchFamily="34" charset="0"/>
              </a:rPr>
              <a:t>Additionally, </a:t>
            </a:r>
            <a:r>
              <a:rPr lang="en-US" sz="1800" i="1">
                <a:effectLst/>
                <a:ea typeface="Calibri" panose="020F0502020204030204" pitchFamily="34" charset="0"/>
              </a:rPr>
              <a:t>PBDA/MBI will provide paper questionnaire for participants; and a family-friendly setup including activities such as coloring books and crayons for children.</a:t>
            </a:r>
            <a:endParaRPr lang="en-US" sz="1800">
              <a:effectLst/>
              <a:ea typeface="Calibri" panose="020F0502020204030204" pitchFamily="34" charset="0"/>
            </a:endParaRPr>
          </a:p>
          <a:p>
            <a:pPr marL="0" indent="0">
              <a:buNone/>
            </a:pPr>
            <a:endParaRPr lang="en-US"/>
          </a:p>
        </p:txBody>
      </p:sp>
    </p:spTree>
    <p:extLst>
      <p:ext uri="{BB962C8B-B14F-4D97-AF65-F5344CB8AC3E}">
        <p14:creationId xmlns:p14="http://schemas.microsoft.com/office/powerpoint/2010/main" val="25259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56559"/>
            <a:ext cx="10363200" cy="2030095"/>
          </a:xfrm>
        </p:spPr>
        <p:txBody>
          <a:bodyPr/>
          <a:lstStyle/>
          <a:p>
            <a:r>
              <a:rPr lang="en-US" sz="2800" u="sng">
                <a:hlinkClick r:id="rId2">
                  <a:extLst>
                    <a:ext uri="{A12FA001-AC4F-418D-AE19-62706E023703}">
                      <ahyp:hlinkClr xmlns:ahyp="http://schemas.microsoft.com/office/drawing/2018/hyperlinkcolor" val="tx"/>
                    </a:ext>
                  </a:extLst>
                </a:hlinkClick>
              </a:rPr>
              <a:t>Kirsten.Compitello@mbakerintl.com</a:t>
            </a:r>
            <a:r>
              <a:rPr lang="en-US" sz="2800" i="1"/>
              <a:t> </a:t>
            </a:r>
            <a:br>
              <a:rPr lang="en-US" sz="2800" i="1"/>
            </a:br>
            <a:r>
              <a:rPr lang="en-US" sz="2000" i="1"/>
              <a:t>(Digital Equity Plan Lead)</a:t>
            </a:r>
            <a:br>
              <a:rPr lang="en-US">
                <a:hlinkClick r:id="rId3">
                  <a:extLst>
                    <a:ext uri="{A12FA001-AC4F-418D-AE19-62706E023703}">
                      <ahyp:hlinkClr xmlns:ahyp="http://schemas.microsoft.com/office/drawing/2018/hyperlinkcolor" val="tx"/>
                    </a:ext>
                  </a:extLst>
                </a:hlinkClick>
              </a:rPr>
            </a:br>
            <a:br>
              <a:rPr lang="en-US" sz="2800">
                <a:hlinkClick r:id="rId3">
                  <a:extLst>
                    <a:ext uri="{A12FA001-AC4F-418D-AE19-62706E023703}">
                      <ahyp:hlinkClr xmlns:ahyp="http://schemas.microsoft.com/office/drawing/2018/hyperlinkcolor" val="tx"/>
                    </a:ext>
                  </a:extLst>
                </a:hlinkClick>
              </a:rPr>
            </a:br>
            <a:r>
              <a:rPr lang="en-US" sz="2800">
                <a:hlinkClick r:id="rId3">
                  <a:extLst>
                    <a:ext uri="{A12FA001-AC4F-418D-AE19-62706E023703}">
                      <ahyp:hlinkClr xmlns:ahyp="http://schemas.microsoft.com/office/drawing/2018/hyperlinkcolor" val="tx"/>
                    </a:ext>
                  </a:extLst>
                </a:hlinkClick>
              </a:rPr>
              <a:t>Elizabeth.Crow@mbakerintl.com</a:t>
            </a:r>
            <a:r>
              <a:rPr lang="en-US" sz="2800"/>
              <a:t> </a:t>
            </a:r>
            <a:br>
              <a:rPr lang="en-US" sz="2800"/>
            </a:br>
            <a:r>
              <a:rPr lang="en-US" sz="1600" i="1"/>
              <a:t>(Engagement Lead)</a:t>
            </a:r>
            <a:br>
              <a:rPr lang="en-US" sz="2000" u="sng"/>
            </a:br>
            <a:br>
              <a:rPr lang="en-US" sz="2000" u="sng"/>
            </a:br>
            <a:endParaRPr lang="en-US" i="1"/>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0065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0663-070E-A851-B60C-79C0F35CF6A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A95B859-5387-5F5E-D85B-204D25906E88}"/>
              </a:ext>
            </a:extLst>
          </p:cNvPr>
          <p:cNvSpPr>
            <a:spLocks noGrp="1"/>
          </p:cNvSpPr>
          <p:nvPr>
            <p:ph type="sldNum" sz="quarter" idx="12"/>
          </p:nvPr>
        </p:nvSpPr>
        <p:spPr/>
        <p:txBody>
          <a:bodyPr/>
          <a:lstStyle/>
          <a:p>
            <a:fld id="{365B981D-4030-6842-946E-1F7B39BFC8BB}" type="slidenum">
              <a:rPr lang="en-US" smtClean="0"/>
              <a:pPr/>
              <a:t>18</a:t>
            </a:fld>
            <a:endParaRPr lang="en-US"/>
          </a:p>
        </p:txBody>
      </p:sp>
      <p:sp>
        <p:nvSpPr>
          <p:cNvPr id="4" name="Text Placeholder 3">
            <a:extLst>
              <a:ext uri="{FF2B5EF4-FFF2-40B4-BE49-F238E27FC236}">
                <a16:creationId xmlns:a16="http://schemas.microsoft.com/office/drawing/2014/main" id="{E06FBF98-C9E9-21D0-1373-FE83337BE218}"/>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84A3D166-62AB-BF4E-4F86-E0385BA94221}"/>
              </a:ext>
            </a:extLst>
          </p:cNvPr>
          <p:cNvSpPr>
            <a:spLocks noGrp="1"/>
          </p:cNvSpPr>
          <p:nvPr>
            <p:ph type="body" sz="quarter" idx="16"/>
          </p:nvPr>
        </p:nvSpPr>
        <p:spPr/>
        <p:txBody>
          <a:bodyPr/>
          <a:lstStyle/>
          <a:p>
            <a:endParaRPr lang="en-US"/>
          </a:p>
        </p:txBody>
      </p:sp>
      <p:pic>
        <p:nvPicPr>
          <p:cNvPr id="6" name="Picture 5">
            <a:extLst>
              <a:ext uri="{FF2B5EF4-FFF2-40B4-BE49-F238E27FC236}">
                <a16:creationId xmlns:a16="http://schemas.microsoft.com/office/drawing/2014/main" id="{CB911ECB-A928-67D1-9197-4CC422879FD2}"/>
              </a:ext>
            </a:extLst>
          </p:cNvPr>
          <p:cNvPicPr>
            <a:picLocks noChangeAspect="1"/>
          </p:cNvPicPr>
          <p:nvPr/>
        </p:nvPicPr>
        <p:blipFill>
          <a:blip r:embed="rId2"/>
          <a:stretch>
            <a:fillRect/>
          </a:stretch>
        </p:blipFill>
        <p:spPr>
          <a:xfrm>
            <a:off x="-1719943" y="2514689"/>
            <a:ext cx="1574800" cy="1054100"/>
          </a:xfrm>
          <a:prstGeom prst="rect">
            <a:avLst/>
          </a:prstGeom>
        </p:spPr>
      </p:pic>
      <p:pic>
        <p:nvPicPr>
          <p:cNvPr id="7" name="Picture 6">
            <a:extLst>
              <a:ext uri="{FF2B5EF4-FFF2-40B4-BE49-F238E27FC236}">
                <a16:creationId xmlns:a16="http://schemas.microsoft.com/office/drawing/2014/main" id="{58CBF8E5-2FA5-F1F9-5414-54BBFDEE2251}"/>
              </a:ext>
            </a:extLst>
          </p:cNvPr>
          <p:cNvPicPr>
            <a:picLocks noChangeAspect="1"/>
          </p:cNvPicPr>
          <p:nvPr/>
        </p:nvPicPr>
        <p:blipFill>
          <a:blip r:embed="rId3"/>
          <a:stretch>
            <a:fillRect/>
          </a:stretch>
        </p:blipFill>
        <p:spPr>
          <a:xfrm>
            <a:off x="-1376000" y="4051425"/>
            <a:ext cx="1230857" cy="1019591"/>
          </a:xfrm>
          <a:prstGeom prst="rect">
            <a:avLst/>
          </a:prstGeom>
        </p:spPr>
      </p:pic>
      <p:pic>
        <p:nvPicPr>
          <p:cNvPr id="8" name="Picture 7">
            <a:extLst>
              <a:ext uri="{FF2B5EF4-FFF2-40B4-BE49-F238E27FC236}">
                <a16:creationId xmlns:a16="http://schemas.microsoft.com/office/drawing/2014/main" id="{E8A1AD7B-25FE-D18F-D72F-22C5E1ADFE05}"/>
              </a:ext>
            </a:extLst>
          </p:cNvPr>
          <p:cNvPicPr>
            <a:picLocks noChangeAspect="1"/>
          </p:cNvPicPr>
          <p:nvPr/>
        </p:nvPicPr>
        <p:blipFill>
          <a:blip r:embed="rId4"/>
          <a:stretch>
            <a:fillRect/>
          </a:stretch>
        </p:blipFill>
        <p:spPr>
          <a:xfrm>
            <a:off x="-1123599" y="2753415"/>
            <a:ext cx="682419" cy="1119167"/>
          </a:xfrm>
          <a:prstGeom prst="rect">
            <a:avLst/>
          </a:prstGeom>
        </p:spPr>
      </p:pic>
      <p:pic>
        <p:nvPicPr>
          <p:cNvPr id="9" name="Picture 8">
            <a:extLst>
              <a:ext uri="{FF2B5EF4-FFF2-40B4-BE49-F238E27FC236}">
                <a16:creationId xmlns:a16="http://schemas.microsoft.com/office/drawing/2014/main" id="{B24FF93A-F79D-8A1A-5639-0E8E4BF423CA}"/>
              </a:ext>
            </a:extLst>
          </p:cNvPr>
          <p:cNvPicPr>
            <a:picLocks noChangeAspect="1"/>
          </p:cNvPicPr>
          <p:nvPr/>
        </p:nvPicPr>
        <p:blipFill>
          <a:blip r:embed="rId5"/>
          <a:stretch>
            <a:fillRect/>
          </a:stretch>
        </p:blipFill>
        <p:spPr>
          <a:xfrm>
            <a:off x="-1123599" y="1713060"/>
            <a:ext cx="774159" cy="875816"/>
          </a:xfrm>
          <a:prstGeom prst="rect">
            <a:avLst/>
          </a:prstGeom>
        </p:spPr>
      </p:pic>
      <p:pic>
        <p:nvPicPr>
          <p:cNvPr id="10" name="Picture 9">
            <a:extLst>
              <a:ext uri="{FF2B5EF4-FFF2-40B4-BE49-F238E27FC236}">
                <a16:creationId xmlns:a16="http://schemas.microsoft.com/office/drawing/2014/main" id="{55E83673-4441-EE17-0F5A-4D00B1DE6DFF}"/>
              </a:ext>
            </a:extLst>
          </p:cNvPr>
          <p:cNvPicPr>
            <a:picLocks noChangeAspect="1"/>
          </p:cNvPicPr>
          <p:nvPr/>
        </p:nvPicPr>
        <p:blipFill>
          <a:blip r:embed="rId6"/>
          <a:stretch>
            <a:fillRect/>
          </a:stretch>
        </p:blipFill>
        <p:spPr>
          <a:xfrm>
            <a:off x="-1372197" y="1544322"/>
            <a:ext cx="1199367" cy="1119409"/>
          </a:xfrm>
          <a:prstGeom prst="rect">
            <a:avLst/>
          </a:prstGeom>
        </p:spPr>
      </p:pic>
    </p:spTree>
    <p:extLst>
      <p:ext uri="{BB962C8B-B14F-4D97-AF65-F5344CB8AC3E}">
        <p14:creationId xmlns:p14="http://schemas.microsoft.com/office/powerpoint/2010/main" val="2926486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BD652E-32CE-2E04-709F-5CDF3883D22C}"/>
              </a:ext>
            </a:extLst>
          </p:cNvPr>
          <p:cNvSpPr>
            <a:spLocks noGrp="1"/>
          </p:cNvSpPr>
          <p:nvPr>
            <p:ph type="title"/>
          </p:nvPr>
        </p:nvSpPr>
        <p:spPr>
          <a:xfrm>
            <a:off x="462842" y="894080"/>
            <a:ext cx="10128957" cy="460588"/>
          </a:xfrm>
        </p:spPr>
        <p:txBody>
          <a:bodyPr>
            <a:normAutofit fontScale="90000"/>
          </a:bodyPr>
          <a:lstStyle/>
          <a:p>
            <a:r>
              <a:rPr lang="en-US"/>
              <a:t>Broadband Equity, Access, and Deployment (BEAD) Program</a:t>
            </a:r>
            <a:br>
              <a:rPr lang="en-US"/>
            </a:br>
            <a:endParaRPr lang="en-US"/>
          </a:p>
        </p:txBody>
      </p:sp>
      <p:sp>
        <p:nvSpPr>
          <p:cNvPr id="3" name="Slide Number Placeholder 2"/>
          <p:cNvSpPr>
            <a:spLocks noGrp="1"/>
          </p:cNvSpPr>
          <p:nvPr>
            <p:ph type="sldNum" sz="quarter" idx="12"/>
          </p:nvPr>
        </p:nvSpPr>
        <p:spPr/>
        <p:txBody>
          <a:bodyPr/>
          <a:lstStyle/>
          <a:p>
            <a:fld id="{365B981D-4030-6842-946E-1F7B39BFC8BB}" type="slidenum">
              <a:rPr lang="en-US" smtClean="0"/>
              <a:pPr/>
              <a:t>19</a:t>
            </a:fld>
            <a:endParaRPr lang="en-US"/>
          </a:p>
        </p:txBody>
      </p:sp>
      <p:sp>
        <p:nvSpPr>
          <p:cNvPr id="6" name="Text Placeholder 5">
            <a:extLst>
              <a:ext uri="{FF2B5EF4-FFF2-40B4-BE49-F238E27FC236}">
                <a16:creationId xmlns:a16="http://schemas.microsoft.com/office/drawing/2014/main" id="{CCCBC4E0-94B6-034D-276B-4FCD767A36AC}"/>
              </a:ext>
            </a:extLst>
          </p:cNvPr>
          <p:cNvSpPr>
            <a:spLocks noGrp="1"/>
          </p:cNvSpPr>
          <p:nvPr>
            <p:ph type="body" sz="quarter" idx="15"/>
          </p:nvPr>
        </p:nvSpPr>
        <p:spPr/>
        <p:txBody>
          <a:bodyPr/>
          <a:lstStyle/>
          <a:p>
            <a:pPr marL="0" indent="0">
              <a:spcAft>
                <a:spcPts val="1800"/>
              </a:spcAft>
              <a:buNone/>
            </a:pPr>
            <a:r>
              <a:rPr lang="en-US"/>
              <a:t>PA was awarded $5 million in planning funds to prepare a statewide 5 Year Action Plan.</a:t>
            </a:r>
          </a:p>
          <a:p>
            <a:pPr marL="0" indent="0">
              <a:spcAft>
                <a:spcPts val="1800"/>
              </a:spcAft>
              <a:buNone/>
            </a:pPr>
            <a:endParaRPr lang="en-US"/>
          </a:p>
          <a:p>
            <a:pPr marL="0" indent="0">
              <a:spcAft>
                <a:spcPts val="1800"/>
              </a:spcAft>
              <a:buNone/>
            </a:pPr>
            <a:r>
              <a:rPr lang="en-US"/>
              <a:t>This 5 Year Action Plan is due at the end of July – for PBDA approval and submission to the NTIA by August 12.</a:t>
            </a:r>
          </a:p>
        </p:txBody>
      </p:sp>
      <p:sp>
        <p:nvSpPr>
          <p:cNvPr id="7" name="Text Placeholder 6">
            <a:extLst>
              <a:ext uri="{FF2B5EF4-FFF2-40B4-BE49-F238E27FC236}">
                <a16:creationId xmlns:a16="http://schemas.microsoft.com/office/drawing/2014/main" id="{8F541313-D8F4-896F-F15D-8C40BCB1464F}"/>
              </a:ext>
            </a:extLst>
          </p:cNvPr>
          <p:cNvSpPr>
            <a:spLocks noGrp="1"/>
          </p:cNvSpPr>
          <p:nvPr>
            <p:ph type="body" sz="quarter" idx="16"/>
          </p:nvPr>
        </p:nvSpPr>
        <p:spPr/>
        <p:txBody>
          <a:bodyPr/>
          <a:lstStyle/>
          <a:p>
            <a:pPr marL="0" indent="0">
              <a:buNone/>
            </a:pPr>
            <a:r>
              <a:rPr lang="en-US" sz="2400"/>
              <a:t>The 5 Year Action Plan includes:</a:t>
            </a:r>
          </a:p>
          <a:p>
            <a:pPr lvl="1"/>
            <a:r>
              <a:rPr lang="en-US" sz="2000"/>
              <a:t>Broadband assets: including infrastructure, human resources, state capacity to manage programs (including grants)</a:t>
            </a:r>
          </a:p>
          <a:p>
            <a:pPr lvl="1"/>
            <a:r>
              <a:rPr lang="en-US" sz="2000"/>
              <a:t>Barriers and obstacles to equitable access and use</a:t>
            </a:r>
          </a:p>
          <a:p>
            <a:pPr lvl="1"/>
            <a:r>
              <a:rPr lang="en-US" sz="2000"/>
              <a:t>Goals and strategies to achieve universal broadband access across the state</a:t>
            </a:r>
          </a:p>
          <a:p>
            <a:pPr lvl="1"/>
            <a:r>
              <a:rPr lang="en-US" sz="2000"/>
              <a:t>Partners to work with in implementing projects and programs </a:t>
            </a:r>
          </a:p>
          <a:p>
            <a:pPr lvl="1"/>
            <a:r>
              <a:rPr lang="en-US" sz="2000"/>
              <a:t>Ongoing local&amp; stakeholder coordination</a:t>
            </a:r>
          </a:p>
        </p:txBody>
      </p:sp>
    </p:spTree>
    <p:extLst>
      <p:ext uri="{BB962C8B-B14F-4D97-AF65-F5344CB8AC3E}">
        <p14:creationId xmlns:p14="http://schemas.microsoft.com/office/powerpoint/2010/main" val="270538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Our bead and digital equity planning team</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2</a:t>
            </a:fld>
            <a:endParaRPr lang="en-US"/>
          </a:p>
        </p:txBody>
      </p:sp>
      <p:sp>
        <p:nvSpPr>
          <p:cNvPr id="4" name="Text Placeholder 3">
            <a:extLst>
              <a:ext uri="{FF2B5EF4-FFF2-40B4-BE49-F238E27FC236}">
                <a16:creationId xmlns:a16="http://schemas.microsoft.com/office/drawing/2014/main" id="{01A8E38C-98ED-63B8-3D69-9909E11FD3B9}"/>
              </a:ext>
            </a:extLst>
          </p:cNvPr>
          <p:cNvSpPr>
            <a:spLocks noGrp="1"/>
          </p:cNvSpPr>
          <p:nvPr>
            <p:ph type="body" sz="quarter" idx="15"/>
          </p:nvPr>
        </p:nvSpPr>
        <p:spPr>
          <a:xfrm>
            <a:off x="463551" y="1534161"/>
            <a:ext cx="5142592" cy="4576128"/>
          </a:xfrm>
        </p:spPr>
        <p:txBody>
          <a:bodyPr vert="horz" lIns="91440" tIns="45720" rIns="91440" bIns="45720" rtlCol="0" anchor="t">
            <a:noAutofit/>
          </a:bodyPr>
          <a:lstStyle/>
          <a:p>
            <a:pPr marL="0" indent="0">
              <a:buNone/>
            </a:pPr>
            <a:r>
              <a:rPr lang="en-US" sz="2400" b="1" dirty="0">
                <a:latin typeface="Arial"/>
                <a:cs typeface="Arial"/>
              </a:rPr>
              <a:t>Michael Baker International (MBI)</a:t>
            </a:r>
          </a:p>
          <a:p>
            <a:pPr lvl="1"/>
            <a:r>
              <a:rPr lang="en-US" sz="1600" dirty="0">
                <a:latin typeface="Arial"/>
                <a:cs typeface="Arial"/>
              </a:rPr>
              <a:t>Steve Barber, PE, Sr VP, </a:t>
            </a:r>
            <a:r>
              <a:rPr lang="en-US" sz="1600" i="1" dirty="0">
                <a:latin typeface="Arial"/>
                <a:cs typeface="Arial"/>
              </a:rPr>
              <a:t>Project Principal</a:t>
            </a:r>
          </a:p>
          <a:p>
            <a:pPr lvl="1"/>
            <a:r>
              <a:rPr lang="en-US" sz="1600" dirty="0">
                <a:latin typeface="Arial"/>
                <a:cs typeface="Arial"/>
              </a:rPr>
              <a:t>Beth Crow, </a:t>
            </a:r>
            <a:r>
              <a:rPr lang="en-US" sz="1600" i="1" dirty="0">
                <a:latin typeface="Arial"/>
                <a:cs typeface="Arial"/>
              </a:rPr>
              <a:t>Engagement Lead</a:t>
            </a:r>
          </a:p>
          <a:p>
            <a:pPr lvl="1"/>
            <a:r>
              <a:rPr lang="en-US" sz="1600" dirty="0">
                <a:latin typeface="Arial"/>
                <a:cs typeface="Arial"/>
              </a:rPr>
              <a:t>Kirsten Compitello, AICP </a:t>
            </a:r>
            <a:r>
              <a:rPr lang="en-US" sz="1600" i="1" dirty="0">
                <a:latin typeface="Arial"/>
                <a:cs typeface="Arial"/>
              </a:rPr>
              <a:t>Digital Equity Plan Lead</a:t>
            </a:r>
          </a:p>
          <a:p>
            <a:pPr lvl="1"/>
            <a:r>
              <a:rPr lang="en-US" sz="1600" dirty="0" err="1">
                <a:latin typeface="Arial"/>
                <a:cs typeface="Arial"/>
              </a:rPr>
              <a:t>Teraira</a:t>
            </a:r>
            <a:r>
              <a:rPr lang="en-US" sz="1600" dirty="0">
                <a:latin typeface="Arial"/>
                <a:cs typeface="Arial"/>
              </a:rPr>
              <a:t> </a:t>
            </a:r>
            <a:r>
              <a:rPr lang="en-US" sz="1600" dirty="0" err="1">
                <a:latin typeface="Arial"/>
                <a:cs typeface="Arial"/>
              </a:rPr>
              <a:t>Snerling</a:t>
            </a:r>
            <a:r>
              <a:rPr lang="en-US" sz="1600" dirty="0">
                <a:latin typeface="Arial"/>
                <a:cs typeface="Arial"/>
              </a:rPr>
              <a:t>, </a:t>
            </a:r>
            <a:r>
              <a:rPr lang="en-US" sz="1600" i="1" dirty="0">
                <a:latin typeface="Arial"/>
                <a:cs typeface="Arial"/>
              </a:rPr>
              <a:t>Five Year Action Plan Lead </a:t>
            </a:r>
            <a:br>
              <a:rPr lang="en-US" sz="1600" i="1" dirty="0"/>
            </a:br>
            <a:endParaRPr lang="en-US" sz="1600" i="1" dirty="0"/>
          </a:p>
          <a:p>
            <a:pPr marL="0" indent="0">
              <a:buNone/>
            </a:pPr>
            <a:r>
              <a:rPr lang="en-US" sz="2000" b="1" dirty="0">
                <a:latin typeface="Arial"/>
                <a:cs typeface="Arial"/>
              </a:rPr>
              <a:t>Planning &amp; policy subconsultants:</a:t>
            </a:r>
          </a:p>
          <a:p>
            <a:pPr lvl="1"/>
            <a:r>
              <a:rPr lang="en-US" sz="1800" dirty="0">
                <a:latin typeface="Arial"/>
                <a:cs typeface="Arial"/>
              </a:rPr>
              <a:t>Rockland Planning</a:t>
            </a:r>
          </a:p>
          <a:p>
            <a:pPr lvl="1"/>
            <a:r>
              <a:rPr lang="en-US" sz="1800" dirty="0">
                <a:latin typeface="Arial"/>
                <a:cs typeface="Arial"/>
              </a:rPr>
              <a:t>McNees Strategic Solutions Group, LLC</a:t>
            </a:r>
          </a:p>
          <a:p>
            <a:pPr lvl="1"/>
            <a:r>
              <a:rPr lang="en-US" sz="1800" dirty="0">
                <a:latin typeface="Arial"/>
                <a:cs typeface="Arial"/>
              </a:rPr>
              <a:t>A2Z Diversity Solutions</a:t>
            </a:r>
          </a:p>
          <a:p>
            <a:pPr marL="0" indent="0">
              <a:buNone/>
            </a:pPr>
            <a:r>
              <a:rPr lang="en-US" sz="2000" b="1" dirty="0">
                <a:latin typeface="Arial"/>
                <a:cs typeface="Arial"/>
              </a:rPr>
              <a:t>Survey implementation subconsultant:</a:t>
            </a:r>
          </a:p>
          <a:p>
            <a:pPr lvl="1"/>
            <a:r>
              <a:rPr lang="en-US" sz="1800" dirty="0">
                <a:latin typeface="Arial"/>
                <a:cs typeface="Arial"/>
              </a:rPr>
              <a:t>The Institute</a:t>
            </a:r>
          </a:p>
        </p:txBody>
      </p:sp>
      <p:pic>
        <p:nvPicPr>
          <p:cNvPr id="5" name="Picture 4">
            <a:extLst>
              <a:ext uri="{FF2B5EF4-FFF2-40B4-BE49-F238E27FC236}">
                <a16:creationId xmlns:a16="http://schemas.microsoft.com/office/drawing/2014/main" id="{2772F95D-8219-92A3-D012-884B59925F3A}"/>
              </a:ext>
            </a:extLst>
          </p:cNvPr>
          <p:cNvPicPr>
            <a:picLocks noChangeAspect="1"/>
          </p:cNvPicPr>
          <p:nvPr/>
        </p:nvPicPr>
        <p:blipFill rotWithShape="1">
          <a:blip r:embed="rId2"/>
          <a:srcRect t="21261"/>
          <a:stretch/>
        </p:blipFill>
        <p:spPr>
          <a:xfrm>
            <a:off x="5704140" y="2108231"/>
            <a:ext cx="6254989" cy="3552340"/>
          </a:xfrm>
          <a:prstGeom prst="rect">
            <a:avLst/>
          </a:prstGeom>
        </p:spPr>
      </p:pic>
    </p:spTree>
    <p:extLst>
      <p:ext uri="{BB962C8B-B14F-4D97-AF65-F5344CB8AC3E}">
        <p14:creationId xmlns:p14="http://schemas.microsoft.com/office/powerpoint/2010/main" val="3513693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BD652E-32CE-2E04-709F-5CDF3883D22C}"/>
              </a:ext>
            </a:extLst>
          </p:cNvPr>
          <p:cNvSpPr>
            <a:spLocks noGrp="1"/>
          </p:cNvSpPr>
          <p:nvPr>
            <p:ph type="title"/>
          </p:nvPr>
        </p:nvSpPr>
        <p:spPr>
          <a:xfrm>
            <a:off x="462842" y="894080"/>
            <a:ext cx="10128957" cy="460588"/>
          </a:xfrm>
        </p:spPr>
        <p:txBody>
          <a:bodyPr>
            <a:normAutofit fontScale="90000"/>
          </a:bodyPr>
          <a:lstStyle/>
          <a:p>
            <a:r>
              <a:rPr lang="en-US"/>
              <a:t>Broadband Equity, Access, and Deployment (BEAD) Program</a:t>
            </a:r>
            <a:br>
              <a:rPr lang="en-US"/>
            </a:br>
            <a:endParaRPr lang="en-US"/>
          </a:p>
        </p:txBody>
      </p:sp>
      <p:sp>
        <p:nvSpPr>
          <p:cNvPr id="3" name="Slide Number Placeholder 2"/>
          <p:cNvSpPr>
            <a:spLocks noGrp="1"/>
          </p:cNvSpPr>
          <p:nvPr>
            <p:ph type="sldNum" sz="quarter" idx="12"/>
          </p:nvPr>
        </p:nvSpPr>
        <p:spPr/>
        <p:txBody>
          <a:bodyPr/>
          <a:lstStyle/>
          <a:p>
            <a:fld id="{365B981D-4030-6842-946E-1F7B39BFC8BB}" type="slidenum">
              <a:rPr lang="en-US" smtClean="0"/>
              <a:pPr/>
              <a:t>20</a:t>
            </a:fld>
            <a:endParaRPr lang="en-US"/>
          </a:p>
        </p:txBody>
      </p:sp>
      <p:sp>
        <p:nvSpPr>
          <p:cNvPr id="6" name="Text Placeholder 5">
            <a:extLst>
              <a:ext uri="{FF2B5EF4-FFF2-40B4-BE49-F238E27FC236}">
                <a16:creationId xmlns:a16="http://schemas.microsoft.com/office/drawing/2014/main" id="{CCCBC4E0-94B6-034D-276B-4FCD767A36AC}"/>
              </a:ext>
            </a:extLst>
          </p:cNvPr>
          <p:cNvSpPr>
            <a:spLocks noGrp="1"/>
          </p:cNvSpPr>
          <p:nvPr>
            <p:ph type="body" sz="quarter" idx="15"/>
          </p:nvPr>
        </p:nvSpPr>
        <p:spPr>
          <a:xfrm>
            <a:off x="463551" y="2358532"/>
            <a:ext cx="5175250" cy="3508603"/>
          </a:xfrm>
        </p:spPr>
        <p:txBody>
          <a:bodyPr/>
          <a:lstStyle/>
          <a:p>
            <a:pPr>
              <a:buFont typeface="Wingdings" pitchFamily="2" charset="2"/>
              <a:buChar char="Ø"/>
            </a:pPr>
            <a:r>
              <a:rPr lang="en-US" sz="2400"/>
              <a:t>PA will receive additional funds to construct and deploy broadband projects, and implement programs to assist with adoption and awareness.</a:t>
            </a:r>
          </a:p>
          <a:p>
            <a:pPr lvl="1"/>
            <a:r>
              <a:rPr lang="en-US" sz="2000"/>
              <a:t>At least $100 million is guaranteed</a:t>
            </a:r>
          </a:p>
          <a:p>
            <a:pPr lvl="1"/>
            <a:r>
              <a:rPr lang="en-US" sz="2000"/>
              <a:t>Over $1 billion is expected</a:t>
            </a:r>
          </a:p>
          <a:p>
            <a:pPr lvl="1"/>
            <a:r>
              <a:rPr lang="en-US" sz="2000"/>
              <a:t>The exact quantity of funds for PA are anticipated to be announced by the NTIA by June 30, 2023</a:t>
            </a:r>
          </a:p>
          <a:p>
            <a:pPr marL="0" indent="0">
              <a:spcAft>
                <a:spcPts val="1800"/>
              </a:spcAft>
              <a:buNone/>
            </a:pPr>
            <a:endParaRPr lang="en-US"/>
          </a:p>
        </p:txBody>
      </p:sp>
      <p:sp>
        <p:nvSpPr>
          <p:cNvPr id="7" name="Text Placeholder 6">
            <a:extLst>
              <a:ext uri="{FF2B5EF4-FFF2-40B4-BE49-F238E27FC236}">
                <a16:creationId xmlns:a16="http://schemas.microsoft.com/office/drawing/2014/main" id="{8F541313-D8F4-896F-F15D-8C40BCB1464F}"/>
              </a:ext>
            </a:extLst>
          </p:cNvPr>
          <p:cNvSpPr>
            <a:spLocks noGrp="1"/>
          </p:cNvSpPr>
          <p:nvPr>
            <p:ph type="body" sz="quarter" idx="16"/>
          </p:nvPr>
        </p:nvSpPr>
        <p:spPr>
          <a:xfrm>
            <a:off x="5910943" y="2358532"/>
            <a:ext cx="5384013" cy="3333707"/>
          </a:xfrm>
        </p:spPr>
        <p:txBody>
          <a:bodyPr/>
          <a:lstStyle/>
          <a:p>
            <a:pPr>
              <a:buFont typeface="Wingdings" pitchFamily="2" charset="2"/>
              <a:buChar char="Ø"/>
            </a:pPr>
            <a:r>
              <a:rPr lang="en-US" sz="2400"/>
              <a:t>When will we see those funds?</a:t>
            </a:r>
          </a:p>
          <a:p>
            <a:pPr lvl="1"/>
            <a:r>
              <a:rPr lang="en-US" sz="2000"/>
              <a:t>Not right away!</a:t>
            </a:r>
          </a:p>
          <a:p>
            <a:pPr lvl="1"/>
            <a:r>
              <a:rPr lang="en-US" sz="2000"/>
              <a:t>The State must prepare more detailed documents (Initial and Final Proposal). These will describe labor standards, environmental review, grant application processes guiding how the State will allocate funds to service providers, counties, municipalities, etc.; and more.</a:t>
            </a:r>
          </a:p>
          <a:p>
            <a:pPr lvl="1"/>
            <a:r>
              <a:rPr lang="en-US" sz="2000"/>
              <a:t>The full BEAD funds for implementation will be available after these are complete and approved by the NTIA.</a:t>
            </a:r>
            <a:endParaRPr lang="en-US" sz="2400"/>
          </a:p>
        </p:txBody>
      </p:sp>
      <p:sp>
        <p:nvSpPr>
          <p:cNvPr id="4" name="TextBox 3">
            <a:extLst>
              <a:ext uri="{FF2B5EF4-FFF2-40B4-BE49-F238E27FC236}">
                <a16:creationId xmlns:a16="http://schemas.microsoft.com/office/drawing/2014/main" id="{9B179469-2228-BE2B-C11F-A6FEAE4368B2}"/>
              </a:ext>
            </a:extLst>
          </p:cNvPr>
          <p:cNvSpPr txBox="1"/>
          <p:nvPr/>
        </p:nvSpPr>
        <p:spPr>
          <a:xfrm>
            <a:off x="462842" y="1530084"/>
            <a:ext cx="10832114" cy="584775"/>
          </a:xfrm>
          <a:prstGeom prst="rect">
            <a:avLst/>
          </a:prstGeom>
          <a:noFill/>
        </p:spPr>
        <p:txBody>
          <a:bodyPr wrap="square">
            <a:spAutoFit/>
          </a:bodyPr>
          <a:lstStyle/>
          <a:p>
            <a:pPr marL="0" indent="0">
              <a:spcAft>
                <a:spcPts val="1800"/>
              </a:spcAft>
              <a:buNone/>
            </a:pPr>
            <a:r>
              <a:rPr lang="en-US" sz="3200"/>
              <a:t>After the 5 Year Action Plan is completed, what next?</a:t>
            </a:r>
          </a:p>
        </p:txBody>
      </p:sp>
    </p:spTree>
    <p:extLst>
      <p:ext uri="{BB962C8B-B14F-4D97-AF65-F5344CB8AC3E}">
        <p14:creationId xmlns:p14="http://schemas.microsoft.com/office/powerpoint/2010/main" val="1156327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BD652E-32CE-2E04-709F-5CDF3883D22C}"/>
              </a:ext>
            </a:extLst>
          </p:cNvPr>
          <p:cNvSpPr>
            <a:spLocks noGrp="1"/>
          </p:cNvSpPr>
          <p:nvPr>
            <p:ph type="title"/>
          </p:nvPr>
        </p:nvSpPr>
        <p:spPr>
          <a:xfrm>
            <a:off x="462842" y="894080"/>
            <a:ext cx="10128957" cy="460588"/>
          </a:xfrm>
        </p:spPr>
        <p:txBody>
          <a:bodyPr>
            <a:normAutofit fontScale="90000"/>
          </a:bodyPr>
          <a:lstStyle/>
          <a:p>
            <a:r>
              <a:rPr lang="en-US"/>
              <a:t>Digital equity act </a:t>
            </a:r>
            <a:br>
              <a:rPr lang="en-US"/>
            </a:br>
            <a:endParaRPr lang="en-US"/>
          </a:p>
        </p:txBody>
      </p:sp>
      <p:sp>
        <p:nvSpPr>
          <p:cNvPr id="3" name="Slide Number Placeholder 2"/>
          <p:cNvSpPr>
            <a:spLocks noGrp="1"/>
          </p:cNvSpPr>
          <p:nvPr>
            <p:ph type="sldNum" sz="quarter" idx="12"/>
          </p:nvPr>
        </p:nvSpPr>
        <p:spPr/>
        <p:txBody>
          <a:bodyPr/>
          <a:lstStyle/>
          <a:p>
            <a:fld id="{365B981D-4030-6842-946E-1F7B39BFC8BB}" type="slidenum">
              <a:rPr lang="en-US" smtClean="0"/>
              <a:pPr/>
              <a:t>21</a:t>
            </a:fld>
            <a:endParaRPr lang="en-US"/>
          </a:p>
        </p:txBody>
      </p:sp>
      <p:sp>
        <p:nvSpPr>
          <p:cNvPr id="6" name="Text Placeholder 5">
            <a:extLst>
              <a:ext uri="{FF2B5EF4-FFF2-40B4-BE49-F238E27FC236}">
                <a16:creationId xmlns:a16="http://schemas.microsoft.com/office/drawing/2014/main" id="{CCCBC4E0-94B6-034D-276B-4FCD767A36AC}"/>
              </a:ext>
            </a:extLst>
          </p:cNvPr>
          <p:cNvSpPr>
            <a:spLocks noGrp="1"/>
          </p:cNvSpPr>
          <p:nvPr>
            <p:ph type="body" sz="quarter" idx="15"/>
          </p:nvPr>
        </p:nvSpPr>
        <p:spPr/>
        <p:txBody>
          <a:bodyPr/>
          <a:lstStyle/>
          <a:p>
            <a:pPr marL="0" indent="0">
              <a:spcAft>
                <a:spcPts val="1800"/>
              </a:spcAft>
              <a:buNone/>
            </a:pPr>
            <a:r>
              <a:rPr lang="en-US"/>
              <a:t>PA was awarded $1.6 million in planning funds to prepare a statewide Digital Equity Plan.</a:t>
            </a:r>
          </a:p>
          <a:p>
            <a:pPr marL="0" indent="0">
              <a:spcAft>
                <a:spcPts val="1800"/>
              </a:spcAft>
              <a:buNone/>
            </a:pPr>
            <a:r>
              <a:rPr lang="en-US"/>
              <a:t>This Digital Equity Plan includes a public comment period:</a:t>
            </a:r>
          </a:p>
          <a:p>
            <a:pPr>
              <a:spcBef>
                <a:spcPts val="0"/>
              </a:spcBef>
              <a:spcAft>
                <a:spcPts val="600"/>
              </a:spcAft>
            </a:pPr>
            <a:r>
              <a:rPr lang="en-US" sz="2000"/>
              <a:t>September – Prefinal </a:t>
            </a:r>
          </a:p>
          <a:p>
            <a:pPr>
              <a:spcBef>
                <a:spcPts val="0"/>
              </a:spcBef>
              <a:spcAft>
                <a:spcPts val="600"/>
              </a:spcAft>
            </a:pPr>
            <a:r>
              <a:rPr lang="en-US" sz="2000"/>
              <a:t>Mid-September to mid-October – 30 day public comment period</a:t>
            </a:r>
          </a:p>
          <a:p>
            <a:pPr>
              <a:spcBef>
                <a:spcPts val="0"/>
              </a:spcBef>
              <a:spcAft>
                <a:spcPts val="600"/>
              </a:spcAft>
            </a:pPr>
            <a:r>
              <a:rPr lang="en-US" sz="2000"/>
              <a:t>October 31 – Due to NTIA</a:t>
            </a:r>
          </a:p>
        </p:txBody>
      </p:sp>
      <p:sp>
        <p:nvSpPr>
          <p:cNvPr id="7" name="Text Placeholder 6">
            <a:extLst>
              <a:ext uri="{FF2B5EF4-FFF2-40B4-BE49-F238E27FC236}">
                <a16:creationId xmlns:a16="http://schemas.microsoft.com/office/drawing/2014/main" id="{8F541313-D8F4-896F-F15D-8C40BCB1464F}"/>
              </a:ext>
            </a:extLst>
          </p:cNvPr>
          <p:cNvSpPr>
            <a:spLocks noGrp="1"/>
          </p:cNvSpPr>
          <p:nvPr>
            <p:ph type="body" sz="quarter" idx="16"/>
          </p:nvPr>
        </p:nvSpPr>
        <p:spPr/>
        <p:txBody>
          <a:bodyPr/>
          <a:lstStyle/>
          <a:p>
            <a:pPr marL="0" indent="0">
              <a:buNone/>
            </a:pPr>
            <a:r>
              <a:rPr lang="en-US" sz="2400"/>
              <a:t>The Digital Equity Plan includes:</a:t>
            </a:r>
          </a:p>
          <a:p>
            <a:pPr lvl="1"/>
            <a:r>
              <a:rPr lang="en-US" sz="2000"/>
              <a:t>Asset Inventory: this is really about resources and the work you all do! Programs, staff capacity, and community organizations that are involved in offering or supporting digital equity activities</a:t>
            </a:r>
          </a:p>
          <a:p>
            <a:pPr lvl="1"/>
            <a:r>
              <a:rPr lang="en-US" sz="2000"/>
              <a:t>Goals and strategies to achieve sustainable, lasting outcomes for access, skills, affordability, and more</a:t>
            </a:r>
          </a:p>
          <a:p>
            <a:pPr lvl="1"/>
            <a:r>
              <a:rPr lang="en-US" sz="2000"/>
              <a:t>Partners to work with in implementing projects and programs</a:t>
            </a:r>
          </a:p>
          <a:p>
            <a:pPr lvl="1"/>
            <a:endParaRPr lang="en-US" sz="2000" i="1"/>
          </a:p>
          <a:p>
            <a:pPr marL="457200" lvl="1" indent="0">
              <a:buNone/>
            </a:pPr>
            <a:r>
              <a:rPr lang="en-US" sz="2000" i="1"/>
              <a:t>Barriers and local&amp; stakeholder coordination are key to this Plan also.</a:t>
            </a:r>
          </a:p>
        </p:txBody>
      </p:sp>
    </p:spTree>
    <p:extLst>
      <p:ext uri="{BB962C8B-B14F-4D97-AF65-F5344CB8AC3E}">
        <p14:creationId xmlns:p14="http://schemas.microsoft.com/office/powerpoint/2010/main" val="1756582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BD652E-32CE-2E04-709F-5CDF3883D22C}"/>
              </a:ext>
            </a:extLst>
          </p:cNvPr>
          <p:cNvSpPr>
            <a:spLocks noGrp="1"/>
          </p:cNvSpPr>
          <p:nvPr>
            <p:ph type="title"/>
          </p:nvPr>
        </p:nvSpPr>
        <p:spPr>
          <a:xfrm>
            <a:off x="462842" y="894080"/>
            <a:ext cx="10128957" cy="460588"/>
          </a:xfrm>
        </p:spPr>
        <p:txBody>
          <a:bodyPr>
            <a:normAutofit fontScale="90000"/>
          </a:bodyPr>
          <a:lstStyle/>
          <a:p>
            <a:r>
              <a:rPr lang="en-US"/>
              <a:t>Digital equity act </a:t>
            </a:r>
            <a:br>
              <a:rPr lang="en-US"/>
            </a:br>
            <a:endParaRPr lang="en-US"/>
          </a:p>
        </p:txBody>
      </p:sp>
      <p:sp>
        <p:nvSpPr>
          <p:cNvPr id="3" name="Slide Number Placeholder 2"/>
          <p:cNvSpPr>
            <a:spLocks noGrp="1"/>
          </p:cNvSpPr>
          <p:nvPr>
            <p:ph type="sldNum" sz="quarter" idx="12"/>
          </p:nvPr>
        </p:nvSpPr>
        <p:spPr/>
        <p:txBody>
          <a:bodyPr/>
          <a:lstStyle/>
          <a:p>
            <a:fld id="{365B981D-4030-6842-946E-1F7B39BFC8BB}" type="slidenum">
              <a:rPr lang="en-US" smtClean="0"/>
              <a:pPr/>
              <a:t>22</a:t>
            </a:fld>
            <a:endParaRPr lang="en-US"/>
          </a:p>
        </p:txBody>
      </p:sp>
      <p:sp>
        <p:nvSpPr>
          <p:cNvPr id="6" name="Text Placeholder 5">
            <a:extLst>
              <a:ext uri="{FF2B5EF4-FFF2-40B4-BE49-F238E27FC236}">
                <a16:creationId xmlns:a16="http://schemas.microsoft.com/office/drawing/2014/main" id="{CCCBC4E0-94B6-034D-276B-4FCD767A36AC}"/>
              </a:ext>
            </a:extLst>
          </p:cNvPr>
          <p:cNvSpPr>
            <a:spLocks noGrp="1"/>
          </p:cNvSpPr>
          <p:nvPr>
            <p:ph type="body" sz="quarter" idx="15"/>
          </p:nvPr>
        </p:nvSpPr>
        <p:spPr>
          <a:xfrm>
            <a:off x="463551" y="2358532"/>
            <a:ext cx="5175250" cy="3508603"/>
          </a:xfrm>
        </p:spPr>
        <p:txBody>
          <a:bodyPr/>
          <a:lstStyle/>
          <a:p>
            <a:pPr>
              <a:buFont typeface="Wingdings" pitchFamily="2" charset="2"/>
              <a:buChar char="Ø"/>
            </a:pPr>
            <a:r>
              <a:rPr lang="en-US" sz="2400"/>
              <a:t>The NTIA has two additional grants that will become available:</a:t>
            </a:r>
          </a:p>
          <a:p>
            <a:pPr lvl="1">
              <a:buFont typeface="Wingdings" pitchFamily="2" charset="2"/>
              <a:buChar char="Ø"/>
            </a:pPr>
            <a:r>
              <a:rPr lang="en-US"/>
              <a:t>Capacity Grant</a:t>
            </a:r>
            <a:br>
              <a:rPr lang="en-US" sz="2000"/>
            </a:br>
            <a:r>
              <a:rPr lang="en-US" sz="2000"/>
              <a:t>Available to States to implement the Digital Equity Plan</a:t>
            </a:r>
          </a:p>
          <a:p>
            <a:pPr lvl="1">
              <a:buFont typeface="Wingdings" pitchFamily="2" charset="2"/>
              <a:buChar char="Ø"/>
            </a:pPr>
            <a:r>
              <a:rPr lang="en-US"/>
              <a:t>Competitive Grant</a:t>
            </a:r>
            <a:br>
              <a:rPr lang="en-US" sz="2000"/>
            </a:br>
            <a:r>
              <a:rPr lang="en-US" sz="2000"/>
              <a:t>Available to eligible entities (private sector, public sector, and not-for-profit entities) with a purpose to advance digital equity and digital inclusion activities</a:t>
            </a:r>
          </a:p>
          <a:p>
            <a:pPr lvl="1">
              <a:buFont typeface="Wingdings" pitchFamily="2" charset="2"/>
              <a:buChar char="Ø"/>
            </a:pPr>
            <a:endParaRPr lang="en-US" sz="2000"/>
          </a:p>
          <a:p>
            <a:pPr lvl="1">
              <a:buFont typeface="Wingdings" pitchFamily="2" charset="2"/>
              <a:buChar char="Ø"/>
            </a:pPr>
            <a:endParaRPr lang="en-US" sz="2000"/>
          </a:p>
          <a:p>
            <a:pPr lvl="1">
              <a:buFont typeface="Wingdings" pitchFamily="2" charset="2"/>
              <a:buChar char="Ø"/>
            </a:pPr>
            <a:endParaRPr lang="en-US" sz="2000"/>
          </a:p>
          <a:p>
            <a:pPr lvl="1">
              <a:buFont typeface="Wingdings" pitchFamily="2" charset="2"/>
              <a:buChar char="Ø"/>
            </a:pPr>
            <a:endParaRPr lang="en-US" sz="2000"/>
          </a:p>
          <a:p>
            <a:pPr>
              <a:buFont typeface="Wingdings" pitchFamily="2" charset="2"/>
              <a:buChar char="Ø"/>
            </a:pPr>
            <a:endParaRPr lang="en-US" sz="2400"/>
          </a:p>
        </p:txBody>
      </p:sp>
      <p:sp>
        <p:nvSpPr>
          <p:cNvPr id="7" name="Text Placeholder 6">
            <a:extLst>
              <a:ext uri="{FF2B5EF4-FFF2-40B4-BE49-F238E27FC236}">
                <a16:creationId xmlns:a16="http://schemas.microsoft.com/office/drawing/2014/main" id="{8F541313-D8F4-896F-F15D-8C40BCB1464F}"/>
              </a:ext>
            </a:extLst>
          </p:cNvPr>
          <p:cNvSpPr>
            <a:spLocks noGrp="1"/>
          </p:cNvSpPr>
          <p:nvPr>
            <p:ph type="body" sz="quarter" idx="16"/>
          </p:nvPr>
        </p:nvSpPr>
        <p:spPr>
          <a:xfrm>
            <a:off x="5910943" y="2358532"/>
            <a:ext cx="5384013" cy="3333707"/>
          </a:xfrm>
        </p:spPr>
        <p:txBody>
          <a:bodyPr/>
          <a:lstStyle/>
          <a:p>
            <a:pPr>
              <a:buFont typeface="Wingdings" pitchFamily="2" charset="2"/>
              <a:buChar char="Ø"/>
            </a:pPr>
            <a:r>
              <a:rPr lang="en-US" sz="2400"/>
              <a:t>How will these grants be allocated?</a:t>
            </a:r>
          </a:p>
          <a:p>
            <a:pPr lvl="1"/>
            <a:r>
              <a:rPr lang="en-US" sz="2000"/>
              <a:t>To be determined. Each State will create their own process for allocating subgrants.</a:t>
            </a:r>
          </a:p>
          <a:p>
            <a:pPr lvl="1"/>
            <a:r>
              <a:rPr lang="en-US" sz="2000"/>
              <a:t>The Digital Equity Plan will serve as a guide in allocating grants for implementation. </a:t>
            </a:r>
          </a:p>
        </p:txBody>
      </p:sp>
      <p:sp>
        <p:nvSpPr>
          <p:cNvPr id="4" name="TextBox 3">
            <a:extLst>
              <a:ext uri="{FF2B5EF4-FFF2-40B4-BE49-F238E27FC236}">
                <a16:creationId xmlns:a16="http://schemas.microsoft.com/office/drawing/2014/main" id="{9B179469-2228-BE2B-C11F-A6FEAE4368B2}"/>
              </a:ext>
            </a:extLst>
          </p:cNvPr>
          <p:cNvSpPr txBox="1"/>
          <p:nvPr/>
        </p:nvSpPr>
        <p:spPr>
          <a:xfrm>
            <a:off x="462842" y="1530084"/>
            <a:ext cx="10832114" cy="584775"/>
          </a:xfrm>
          <a:prstGeom prst="rect">
            <a:avLst/>
          </a:prstGeom>
          <a:noFill/>
        </p:spPr>
        <p:txBody>
          <a:bodyPr wrap="square">
            <a:spAutoFit/>
          </a:bodyPr>
          <a:lstStyle/>
          <a:p>
            <a:pPr marL="0" indent="0">
              <a:spcAft>
                <a:spcPts val="1800"/>
              </a:spcAft>
              <a:buNone/>
            </a:pPr>
            <a:r>
              <a:rPr lang="en-US" sz="3200"/>
              <a:t>After the Digital Equity Plan is completed, what next?</a:t>
            </a:r>
          </a:p>
        </p:txBody>
      </p:sp>
    </p:spTree>
    <p:extLst>
      <p:ext uri="{BB962C8B-B14F-4D97-AF65-F5344CB8AC3E}">
        <p14:creationId xmlns:p14="http://schemas.microsoft.com/office/powerpoint/2010/main" val="2795318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72D57A0-2834-00E4-807C-10686E6A46EE}"/>
              </a:ext>
            </a:extLst>
          </p:cNvPr>
          <p:cNvSpPr/>
          <p:nvPr/>
        </p:nvSpPr>
        <p:spPr>
          <a:xfrm>
            <a:off x="609446" y="3793175"/>
            <a:ext cx="2332879" cy="1565896"/>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5 YEAR ACTION PLAN </a:t>
            </a:r>
          </a:p>
          <a:p>
            <a:pPr algn="ctr"/>
            <a:r>
              <a:rPr lang="en-US" sz="1200">
                <a:solidFill>
                  <a:srgbClr val="002060"/>
                </a:solidFill>
                <a:latin typeface="Arial" panose="020B0604020202020204" pitchFamily="34" charset="0"/>
                <a:cs typeface="Arial" panose="020B0604020202020204" pitchFamily="34" charset="0"/>
              </a:rPr>
              <a:t>&gt;&gt;  DEVELOPMENT  &lt;&lt;</a:t>
            </a:r>
          </a:p>
          <a:p>
            <a:pPr algn="ctr"/>
            <a:endParaRPr lang="en-US" sz="1200">
              <a:solidFill>
                <a:srgbClr val="002060"/>
              </a:solidFill>
              <a:latin typeface="Arial" panose="020B0604020202020204" pitchFamily="34" charset="0"/>
              <a:cs typeface="Arial" panose="020B0604020202020204" pitchFamily="34" charset="0"/>
            </a:endParaRPr>
          </a:p>
          <a:p>
            <a:r>
              <a:rPr lang="en-US" sz="1200">
                <a:solidFill>
                  <a:srgbClr val="002060"/>
                </a:solidFill>
                <a:latin typeface="Arial" panose="020B0604020202020204" pitchFamily="34" charset="0"/>
                <a:cs typeface="Arial" panose="020B0604020202020204" pitchFamily="34" charset="0"/>
              </a:rPr>
              <a:t>6/8 - Technical Sub-committee</a:t>
            </a:r>
          </a:p>
          <a:p>
            <a:r>
              <a:rPr lang="en-US" sz="1200">
                <a:solidFill>
                  <a:srgbClr val="002060"/>
                </a:solidFill>
                <a:latin typeface="Arial" panose="020B0604020202020204" pitchFamily="34" charset="0"/>
                <a:cs typeface="Arial" panose="020B0604020202020204" pitchFamily="34" charset="0"/>
              </a:rPr>
              <a:t>6/14 - Outreach &amp; Education 	Sub-committee </a:t>
            </a:r>
          </a:p>
          <a:p>
            <a:r>
              <a:rPr lang="en-US" sz="1200">
                <a:solidFill>
                  <a:srgbClr val="002060"/>
                </a:solidFill>
                <a:latin typeface="Arial" panose="020B0604020202020204" pitchFamily="34" charset="0"/>
                <a:cs typeface="Arial" panose="020B0604020202020204" pitchFamily="34" charset="0"/>
              </a:rPr>
              <a:t>6/21 - Workforce </a:t>
            </a:r>
          </a:p>
          <a:p>
            <a:r>
              <a:rPr lang="en-US" sz="1200">
                <a:solidFill>
                  <a:srgbClr val="002060"/>
                </a:solidFill>
                <a:latin typeface="Arial" panose="020B0604020202020204" pitchFamily="34" charset="0"/>
                <a:cs typeface="Arial" panose="020B0604020202020204" pitchFamily="34" charset="0"/>
              </a:rPr>
              <a:t>	Sub-committee</a:t>
            </a:r>
          </a:p>
        </p:txBody>
      </p:sp>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schedule</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23</a:t>
            </a:fld>
            <a:endParaRPr lang="en-US"/>
          </a:p>
        </p:txBody>
      </p:sp>
      <p:cxnSp>
        <p:nvCxnSpPr>
          <p:cNvPr id="7" name="Straight Connector 6">
            <a:extLst>
              <a:ext uri="{FF2B5EF4-FFF2-40B4-BE49-F238E27FC236}">
                <a16:creationId xmlns:a16="http://schemas.microsoft.com/office/drawing/2014/main" id="{7BB7960A-52BD-4E15-5B90-9790C648F076}"/>
              </a:ext>
            </a:extLst>
          </p:cNvPr>
          <p:cNvCxnSpPr>
            <a:cxnSpLocks/>
          </p:cNvCxnSpPr>
          <p:nvPr/>
        </p:nvCxnSpPr>
        <p:spPr>
          <a:xfrm>
            <a:off x="609446" y="2339401"/>
            <a:ext cx="11025609"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E4D748B-1D13-1F15-8EE4-508CDD0C1615}"/>
              </a:ext>
            </a:extLst>
          </p:cNvPr>
          <p:cNvCxnSpPr>
            <a:cxnSpLocks/>
          </p:cNvCxnSpPr>
          <p:nvPr/>
        </p:nvCxnSpPr>
        <p:spPr>
          <a:xfrm>
            <a:off x="911753" y="2507550"/>
            <a:ext cx="0" cy="584324"/>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F92AABE-ACCB-5318-E7A0-2CB96426B89A}"/>
              </a:ext>
            </a:extLst>
          </p:cNvPr>
          <p:cNvSpPr txBox="1"/>
          <p:nvPr/>
        </p:nvSpPr>
        <p:spPr>
          <a:xfrm>
            <a:off x="690465" y="1876895"/>
            <a:ext cx="433132"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6/1</a:t>
            </a:r>
          </a:p>
        </p:txBody>
      </p:sp>
      <p:sp>
        <p:nvSpPr>
          <p:cNvPr id="12" name="TextBox 11">
            <a:extLst>
              <a:ext uri="{FF2B5EF4-FFF2-40B4-BE49-F238E27FC236}">
                <a16:creationId xmlns:a16="http://schemas.microsoft.com/office/drawing/2014/main" id="{EFD75E3A-912F-1D04-B42C-E705618E43A9}"/>
              </a:ext>
            </a:extLst>
          </p:cNvPr>
          <p:cNvSpPr txBox="1"/>
          <p:nvPr/>
        </p:nvSpPr>
        <p:spPr>
          <a:xfrm>
            <a:off x="2466471" y="1876895"/>
            <a:ext cx="532518"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6/30</a:t>
            </a:r>
          </a:p>
        </p:txBody>
      </p:sp>
      <p:sp>
        <p:nvSpPr>
          <p:cNvPr id="13" name="TextBox 12">
            <a:extLst>
              <a:ext uri="{FF2B5EF4-FFF2-40B4-BE49-F238E27FC236}">
                <a16:creationId xmlns:a16="http://schemas.microsoft.com/office/drawing/2014/main" id="{91A67F45-E6D0-5F1A-67EF-93A09A081CC7}"/>
              </a:ext>
            </a:extLst>
          </p:cNvPr>
          <p:cNvSpPr txBox="1"/>
          <p:nvPr/>
        </p:nvSpPr>
        <p:spPr>
          <a:xfrm>
            <a:off x="403058" y="3135705"/>
            <a:ext cx="1230175"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PBDA Board meeting</a:t>
            </a:r>
          </a:p>
        </p:txBody>
      </p:sp>
      <p:sp>
        <p:nvSpPr>
          <p:cNvPr id="19" name="TextBox 18">
            <a:extLst>
              <a:ext uri="{FF2B5EF4-FFF2-40B4-BE49-F238E27FC236}">
                <a16:creationId xmlns:a16="http://schemas.microsoft.com/office/drawing/2014/main" id="{AAED0EB3-F254-B6AB-205F-4D7D99515CDE}"/>
              </a:ext>
            </a:extLst>
          </p:cNvPr>
          <p:cNvSpPr txBox="1"/>
          <p:nvPr/>
        </p:nvSpPr>
        <p:spPr>
          <a:xfrm>
            <a:off x="2223478" y="3109319"/>
            <a:ext cx="965629"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80% DRAFT</a:t>
            </a:r>
            <a:endParaRPr lang="en-US" sz="11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2389AC6-52D2-3545-4FA1-B8C6E9417E8A}"/>
              </a:ext>
            </a:extLst>
          </p:cNvPr>
          <p:cNvSpPr txBox="1"/>
          <p:nvPr/>
        </p:nvSpPr>
        <p:spPr>
          <a:xfrm>
            <a:off x="3730697" y="1876895"/>
            <a:ext cx="764953" cy="276999"/>
          </a:xfrm>
          <a:prstGeom prst="rect">
            <a:avLst/>
          </a:prstGeom>
          <a:noFill/>
        </p:spPr>
        <p:txBody>
          <a:bodyPr wrap="none" rtlCol="0">
            <a:spAutoFit/>
          </a:bodyPr>
          <a:lstStyle/>
          <a:p>
            <a:r>
              <a:rPr lang="en-US" sz="1200" i="1">
                <a:latin typeface="Arial" panose="020B0604020202020204" pitchFamily="34" charset="0"/>
                <a:cs typeface="Arial" panose="020B0604020202020204" pitchFamily="34" charset="0"/>
              </a:rPr>
              <a:t>tentative</a:t>
            </a:r>
          </a:p>
        </p:txBody>
      </p:sp>
      <p:sp>
        <p:nvSpPr>
          <p:cNvPr id="21" name="TextBox 20">
            <a:extLst>
              <a:ext uri="{FF2B5EF4-FFF2-40B4-BE49-F238E27FC236}">
                <a16:creationId xmlns:a16="http://schemas.microsoft.com/office/drawing/2014/main" id="{7B9BDA0F-6141-0039-4A10-B0D0B256F6F2}"/>
              </a:ext>
            </a:extLst>
          </p:cNvPr>
          <p:cNvSpPr txBox="1"/>
          <p:nvPr/>
        </p:nvSpPr>
        <p:spPr>
          <a:xfrm>
            <a:off x="6488181" y="1876895"/>
            <a:ext cx="532518" cy="307777"/>
          </a:xfrm>
          <a:prstGeom prst="rect">
            <a:avLst/>
          </a:prstGeom>
          <a:noFill/>
        </p:spPr>
        <p:txBody>
          <a:bodyPr wrap="none" rtlCol="0">
            <a:spAutoFit/>
          </a:bodyPr>
          <a:lstStyle/>
          <a:p>
            <a:r>
              <a:rPr lang="en-US" sz="1400" b="1">
                <a:solidFill>
                  <a:srgbClr val="E35205"/>
                </a:solidFill>
                <a:latin typeface="Arial" panose="020B0604020202020204" pitchFamily="34" charset="0"/>
                <a:cs typeface="Arial" panose="020B0604020202020204" pitchFamily="34" charset="0"/>
              </a:rPr>
              <a:t>8/12</a:t>
            </a:r>
          </a:p>
        </p:txBody>
      </p:sp>
      <p:cxnSp>
        <p:nvCxnSpPr>
          <p:cNvPr id="22" name="Straight Connector 21">
            <a:extLst>
              <a:ext uri="{FF2B5EF4-FFF2-40B4-BE49-F238E27FC236}">
                <a16:creationId xmlns:a16="http://schemas.microsoft.com/office/drawing/2014/main" id="{516BEFF7-07BB-A295-E714-386AB62AE3D3}"/>
              </a:ext>
            </a:extLst>
          </p:cNvPr>
          <p:cNvCxnSpPr>
            <a:cxnSpLocks/>
          </p:cNvCxnSpPr>
          <p:nvPr/>
        </p:nvCxnSpPr>
        <p:spPr>
          <a:xfrm flipV="1">
            <a:off x="3097401" y="1424916"/>
            <a:ext cx="0" cy="315157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1027697-9637-EDBE-E359-2DC95FBCE016}"/>
              </a:ext>
            </a:extLst>
          </p:cNvPr>
          <p:cNvCxnSpPr>
            <a:cxnSpLocks/>
          </p:cNvCxnSpPr>
          <p:nvPr/>
        </p:nvCxnSpPr>
        <p:spPr>
          <a:xfrm flipV="1">
            <a:off x="5733983" y="1424916"/>
            <a:ext cx="0" cy="319668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57F4674-ABF5-6E3E-00F4-6610F7BA25EB}"/>
              </a:ext>
            </a:extLst>
          </p:cNvPr>
          <p:cNvCxnSpPr>
            <a:cxnSpLocks/>
          </p:cNvCxnSpPr>
          <p:nvPr/>
        </p:nvCxnSpPr>
        <p:spPr>
          <a:xfrm>
            <a:off x="4156133" y="2455937"/>
            <a:ext cx="0" cy="567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085BD96-18A7-8EBF-06EA-9EE1D7BB2157}"/>
              </a:ext>
            </a:extLst>
          </p:cNvPr>
          <p:cNvCxnSpPr>
            <a:cxnSpLocks/>
          </p:cNvCxnSpPr>
          <p:nvPr/>
        </p:nvCxnSpPr>
        <p:spPr>
          <a:xfrm>
            <a:off x="6765034" y="2455936"/>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F43DB46-8A2D-4B54-8FFC-F2488A1DDC59}"/>
              </a:ext>
            </a:extLst>
          </p:cNvPr>
          <p:cNvSpPr txBox="1"/>
          <p:nvPr/>
        </p:nvSpPr>
        <p:spPr>
          <a:xfrm>
            <a:off x="6032949" y="3135705"/>
            <a:ext cx="1462469" cy="430887"/>
          </a:xfrm>
          <a:prstGeom prst="rect">
            <a:avLst/>
          </a:prstGeom>
          <a:noFill/>
        </p:spPr>
        <p:txBody>
          <a:bodyPr wrap="square" rtlCol="0">
            <a:spAutoFit/>
          </a:bodyPr>
          <a:lstStyle/>
          <a:p>
            <a:pPr algn="ctr"/>
            <a:r>
              <a:rPr lang="en-US" sz="1100" b="1">
                <a:solidFill>
                  <a:srgbClr val="E35205"/>
                </a:solidFill>
                <a:latin typeface="Arial" panose="020B0604020202020204" pitchFamily="34" charset="0"/>
                <a:cs typeface="Arial" panose="020B0604020202020204" pitchFamily="34" charset="0"/>
              </a:rPr>
              <a:t>NTIA Submission: 5 Year Action Plan</a:t>
            </a:r>
            <a:endParaRPr lang="en-US" sz="1100">
              <a:solidFill>
                <a:srgbClr val="E35205"/>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BE95F713-ADB3-9F11-005F-B75F928EC3DC}"/>
              </a:ext>
            </a:extLst>
          </p:cNvPr>
          <p:cNvCxnSpPr>
            <a:cxnSpLocks/>
          </p:cNvCxnSpPr>
          <p:nvPr/>
        </p:nvCxnSpPr>
        <p:spPr>
          <a:xfrm>
            <a:off x="2706295" y="2507550"/>
            <a:ext cx="0" cy="567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DE9255-116F-3BFD-6A92-163D0E051FFF}"/>
              </a:ext>
            </a:extLst>
          </p:cNvPr>
          <p:cNvCxnSpPr>
            <a:cxnSpLocks/>
          </p:cNvCxnSpPr>
          <p:nvPr/>
        </p:nvCxnSpPr>
        <p:spPr>
          <a:xfrm>
            <a:off x="5328435" y="2455936"/>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726D57ED-2971-62ED-D882-EDA1524B358B}"/>
              </a:ext>
            </a:extLst>
          </p:cNvPr>
          <p:cNvSpPr/>
          <p:nvPr/>
        </p:nvSpPr>
        <p:spPr>
          <a:xfrm>
            <a:off x="3236184" y="3793174"/>
            <a:ext cx="2332879" cy="1565888"/>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5 YEAR ACTION PLAN</a:t>
            </a:r>
          </a:p>
          <a:p>
            <a:pPr algn="ctr"/>
            <a:r>
              <a:rPr lang="en-US" sz="1200">
                <a:solidFill>
                  <a:srgbClr val="002060"/>
                </a:solidFill>
                <a:latin typeface="Arial" panose="020B0604020202020204" pitchFamily="34" charset="0"/>
                <a:cs typeface="Arial" panose="020B0604020202020204" pitchFamily="34" charset="0"/>
              </a:rPr>
              <a:t>&gt;&gt;  COMPLETION  &lt;&lt;</a:t>
            </a:r>
          </a:p>
          <a:p>
            <a:pPr algn="ctr"/>
            <a:endParaRPr lang="en-US" sz="1200">
              <a:solidFill>
                <a:srgbClr val="002060"/>
              </a:solidFill>
              <a:latin typeface="Arial" panose="020B0604020202020204" pitchFamily="34" charset="0"/>
              <a:cs typeface="Arial" panose="020B0604020202020204" pitchFamily="34" charset="0"/>
            </a:endParaRPr>
          </a:p>
          <a:p>
            <a:r>
              <a:rPr lang="en-US" sz="1200">
                <a:solidFill>
                  <a:srgbClr val="002060"/>
                </a:solidFill>
                <a:latin typeface="Arial" panose="020B0604020202020204" pitchFamily="34" charset="0"/>
                <a:cs typeface="Arial" panose="020B0604020202020204" pitchFamily="34" charset="0"/>
              </a:rPr>
              <a:t>7/13 - Outreach &amp; Education 	Sub-committee </a:t>
            </a:r>
          </a:p>
          <a:p>
            <a:r>
              <a:rPr lang="en-US" sz="1200">
                <a:solidFill>
                  <a:srgbClr val="002060"/>
                </a:solidFill>
                <a:latin typeface="Arial" panose="020B0604020202020204" pitchFamily="34" charset="0"/>
                <a:cs typeface="Arial" panose="020B0604020202020204" pitchFamily="34" charset="0"/>
              </a:rPr>
              <a:t>7/13 – NTIA Internet For All 	Roundtable</a:t>
            </a:r>
            <a:endParaRPr lang="en-US" sz="1200">
              <a:latin typeface="Arial" panose="020B0604020202020204" pitchFamily="34" charset="0"/>
              <a:cs typeface="Arial" panose="020B0604020202020204" pitchFamily="34" charset="0"/>
            </a:endParaRPr>
          </a:p>
          <a:p>
            <a:pPr algn="ctr"/>
            <a:endParaRPr lang="en-US" sz="1200"/>
          </a:p>
        </p:txBody>
      </p:sp>
      <p:sp>
        <p:nvSpPr>
          <p:cNvPr id="47" name="TextBox 46">
            <a:extLst>
              <a:ext uri="{FF2B5EF4-FFF2-40B4-BE49-F238E27FC236}">
                <a16:creationId xmlns:a16="http://schemas.microsoft.com/office/drawing/2014/main" id="{682265D9-DDBC-3114-8A15-93234D49C941}"/>
              </a:ext>
            </a:extLst>
          </p:cNvPr>
          <p:cNvSpPr txBox="1"/>
          <p:nvPr/>
        </p:nvSpPr>
        <p:spPr>
          <a:xfrm>
            <a:off x="5094985" y="1876895"/>
            <a:ext cx="532518"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7/25</a:t>
            </a:r>
          </a:p>
        </p:txBody>
      </p:sp>
      <p:sp>
        <p:nvSpPr>
          <p:cNvPr id="48" name="TextBox 47">
            <a:extLst>
              <a:ext uri="{FF2B5EF4-FFF2-40B4-BE49-F238E27FC236}">
                <a16:creationId xmlns:a16="http://schemas.microsoft.com/office/drawing/2014/main" id="{974D3EAD-F2AB-AD8D-4941-CC39F1441CBA}"/>
              </a:ext>
            </a:extLst>
          </p:cNvPr>
          <p:cNvSpPr txBox="1"/>
          <p:nvPr/>
        </p:nvSpPr>
        <p:spPr>
          <a:xfrm>
            <a:off x="4854128" y="3109319"/>
            <a:ext cx="965629"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FINAL to PBDA</a:t>
            </a:r>
            <a:endParaRPr lang="en-US" sz="110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F1B4BE03-A9EC-DF84-1DCC-67F84529DD34}"/>
              </a:ext>
            </a:extLst>
          </p:cNvPr>
          <p:cNvSpPr txBox="1"/>
          <p:nvPr/>
        </p:nvSpPr>
        <p:spPr>
          <a:xfrm>
            <a:off x="3344183" y="3135705"/>
            <a:ext cx="1606932" cy="430887"/>
          </a:xfrm>
          <a:prstGeom prst="rect">
            <a:avLst/>
          </a:prstGeom>
          <a:noFill/>
        </p:spPr>
        <p:txBody>
          <a:bodyPr wrap="square" rtlCol="0">
            <a:spAutoFit/>
          </a:bodyPr>
          <a:lstStyle/>
          <a:p>
            <a:pPr algn="ctr"/>
            <a:r>
              <a:rPr lang="en-US" sz="1100" i="1">
                <a:solidFill>
                  <a:srgbClr val="002060"/>
                </a:solidFill>
                <a:latin typeface="Arial" panose="020B0604020202020204" pitchFamily="34" charset="0"/>
                <a:cs typeface="Arial" panose="020B0604020202020204" pitchFamily="34" charset="0"/>
              </a:rPr>
              <a:t>PBDA Board meeting, before Final</a:t>
            </a:r>
          </a:p>
        </p:txBody>
      </p:sp>
      <p:sp>
        <p:nvSpPr>
          <p:cNvPr id="53" name="Rectangle 52">
            <a:extLst>
              <a:ext uri="{FF2B5EF4-FFF2-40B4-BE49-F238E27FC236}">
                <a16:creationId xmlns:a16="http://schemas.microsoft.com/office/drawing/2014/main" id="{F996C539-02C8-3B18-AE45-C5F638957796}"/>
              </a:ext>
            </a:extLst>
          </p:cNvPr>
          <p:cNvSpPr/>
          <p:nvPr/>
        </p:nvSpPr>
        <p:spPr>
          <a:xfrm>
            <a:off x="5860522" y="3793173"/>
            <a:ext cx="946844" cy="1565887"/>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5 YEAR ACTION PLAN</a:t>
            </a:r>
          </a:p>
          <a:p>
            <a:pPr algn="ctr"/>
            <a:endParaRPr lang="en-US" sz="1200">
              <a:solidFill>
                <a:srgbClr val="002060"/>
              </a:solidFill>
              <a:latin typeface="Arial" panose="020B0604020202020204" pitchFamily="34" charset="0"/>
              <a:cs typeface="Arial" panose="020B0604020202020204" pitchFamily="34" charset="0"/>
            </a:endParaRPr>
          </a:p>
          <a:p>
            <a:pPr algn="ctr"/>
            <a:r>
              <a:rPr lang="en-US" sz="1200">
                <a:solidFill>
                  <a:srgbClr val="002060"/>
                </a:solidFill>
                <a:latin typeface="Arial" panose="020B0604020202020204" pitchFamily="34" charset="0"/>
                <a:cs typeface="Arial" panose="020B0604020202020204" pitchFamily="34" charset="0"/>
              </a:rPr>
              <a:t>Board approval</a:t>
            </a:r>
            <a:endParaRPr lang="en-US" sz="1200"/>
          </a:p>
        </p:txBody>
      </p:sp>
      <p:sp>
        <p:nvSpPr>
          <p:cNvPr id="54" name="Rectangle 53">
            <a:extLst>
              <a:ext uri="{FF2B5EF4-FFF2-40B4-BE49-F238E27FC236}">
                <a16:creationId xmlns:a16="http://schemas.microsoft.com/office/drawing/2014/main" id="{19739F95-99EA-7021-5C81-A7BCA67326D0}"/>
              </a:ext>
            </a:extLst>
          </p:cNvPr>
          <p:cNvSpPr/>
          <p:nvPr/>
        </p:nvSpPr>
        <p:spPr>
          <a:xfrm>
            <a:off x="609446" y="6075368"/>
            <a:ext cx="3546685" cy="511094"/>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PUBLIC ENGAGEMENT</a:t>
            </a:r>
          </a:p>
          <a:p>
            <a:pPr algn="ctr"/>
            <a:r>
              <a:rPr lang="en-US" sz="1200">
                <a:solidFill>
                  <a:srgbClr val="002060"/>
                </a:solidFill>
                <a:latin typeface="Arial" panose="020B0604020202020204" pitchFamily="34" charset="0"/>
                <a:cs typeface="Arial" panose="020B0604020202020204" pitchFamily="34" charset="0"/>
              </a:rPr>
              <a:t>For inclusion in both Plans</a:t>
            </a:r>
            <a:endParaRPr lang="en-US" sz="1200"/>
          </a:p>
        </p:txBody>
      </p:sp>
      <p:sp>
        <p:nvSpPr>
          <p:cNvPr id="55" name="Rectangle 54">
            <a:extLst>
              <a:ext uri="{FF2B5EF4-FFF2-40B4-BE49-F238E27FC236}">
                <a16:creationId xmlns:a16="http://schemas.microsoft.com/office/drawing/2014/main" id="{192CBAD2-FE84-7A58-19DB-DBF72766F3A9}"/>
              </a:ext>
            </a:extLst>
          </p:cNvPr>
          <p:cNvSpPr/>
          <p:nvPr/>
        </p:nvSpPr>
        <p:spPr>
          <a:xfrm>
            <a:off x="1539852" y="5462039"/>
            <a:ext cx="5184060" cy="51109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DIGITAL EQUITY PLAN</a:t>
            </a:r>
          </a:p>
          <a:p>
            <a:pPr algn="ctr"/>
            <a:r>
              <a:rPr lang="en-US" sz="1200">
                <a:solidFill>
                  <a:srgbClr val="002060"/>
                </a:solidFill>
                <a:latin typeface="Arial" panose="020B0604020202020204" pitchFamily="34" charset="0"/>
                <a:cs typeface="Arial" panose="020B0604020202020204" pitchFamily="34" charset="0"/>
              </a:rPr>
              <a:t>&gt;&gt;  DEVELOPMENT &lt;&lt;</a:t>
            </a:r>
            <a:endParaRPr lang="en-US" sz="120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CA8996AE-83D1-A169-F26F-DC34D710E972}"/>
              </a:ext>
            </a:extLst>
          </p:cNvPr>
          <p:cNvSpPr/>
          <p:nvPr/>
        </p:nvSpPr>
        <p:spPr>
          <a:xfrm>
            <a:off x="4226406" y="6075368"/>
            <a:ext cx="3564978" cy="511094"/>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PUBLIC ENGAGEMENT</a:t>
            </a:r>
          </a:p>
          <a:p>
            <a:pPr algn="ctr"/>
            <a:r>
              <a:rPr lang="en-US" sz="1200">
                <a:solidFill>
                  <a:srgbClr val="002060"/>
                </a:solidFill>
                <a:latin typeface="Arial" panose="020B0604020202020204" pitchFamily="34" charset="0"/>
                <a:cs typeface="Arial" panose="020B0604020202020204" pitchFamily="34" charset="0"/>
              </a:rPr>
              <a:t>For inclusion in Digital Equity Plan</a:t>
            </a:r>
            <a:endParaRPr lang="en-US" sz="1200"/>
          </a:p>
        </p:txBody>
      </p:sp>
      <p:sp>
        <p:nvSpPr>
          <p:cNvPr id="57" name="Rectangle 56">
            <a:extLst>
              <a:ext uri="{FF2B5EF4-FFF2-40B4-BE49-F238E27FC236}">
                <a16:creationId xmlns:a16="http://schemas.microsoft.com/office/drawing/2014/main" id="{0D6E7F59-0178-E22E-3933-F9BB4AFDCEE9}"/>
              </a:ext>
            </a:extLst>
          </p:cNvPr>
          <p:cNvSpPr/>
          <p:nvPr/>
        </p:nvSpPr>
        <p:spPr>
          <a:xfrm>
            <a:off x="6807366" y="5462039"/>
            <a:ext cx="2467263" cy="51109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DIGITAL EQUITY PLAN</a:t>
            </a:r>
          </a:p>
          <a:p>
            <a:pPr algn="ctr"/>
            <a:r>
              <a:rPr lang="en-US" sz="1200">
                <a:solidFill>
                  <a:srgbClr val="002060"/>
                </a:solidFill>
                <a:latin typeface="Arial" panose="020B0604020202020204" pitchFamily="34" charset="0"/>
                <a:cs typeface="Arial" panose="020B0604020202020204" pitchFamily="34" charset="0"/>
              </a:rPr>
              <a:t>&gt;&gt;  COMPLETION &lt;&lt;</a:t>
            </a:r>
            <a:endParaRPr lang="en-US" sz="1200">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4EB9E53D-D23F-6104-6A49-2E1282E4D245}"/>
              </a:ext>
            </a:extLst>
          </p:cNvPr>
          <p:cNvCxnSpPr>
            <a:cxnSpLocks/>
          </p:cNvCxnSpPr>
          <p:nvPr/>
        </p:nvCxnSpPr>
        <p:spPr>
          <a:xfrm flipV="1">
            <a:off x="7791383" y="1424916"/>
            <a:ext cx="0" cy="3196681"/>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572A260-16E3-F7AB-4537-75B81CF15AA2}"/>
              </a:ext>
            </a:extLst>
          </p:cNvPr>
          <p:cNvCxnSpPr>
            <a:cxnSpLocks/>
          </p:cNvCxnSpPr>
          <p:nvPr/>
        </p:nvCxnSpPr>
        <p:spPr>
          <a:xfrm>
            <a:off x="9358083" y="2455936"/>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B7E4F3D9-73B3-F11E-5CFA-7037D50882E9}"/>
              </a:ext>
            </a:extLst>
          </p:cNvPr>
          <p:cNvSpPr txBox="1"/>
          <p:nvPr/>
        </p:nvSpPr>
        <p:spPr>
          <a:xfrm>
            <a:off x="8883784" y="1783521"/>
            <a:ext cx="965621" cy="461665"/>
          </a:xfrm>
          <a:prstGeom prst="rect">
            <a:avLst/>
          </a:prstGeom>
          <a:noFill/>
        </p:spPr>
        <p:txBody>
          <a:bodyPr wrap="square" rtlCol="0">
            <a:spAutoFit/>
          </a:bodyPr>
          <a:lstStyle/>
          <a:p>
            <a:pPr algn="ctr"/>
            <a:r>
              <a:rPr lang="en-US" sz="1200" i="1">
                <a:latin typeface="Arial" panose="020B0604020202020204" pitchFamily="34" charset="0"/>
                <a:cs typeface="Arial" panose="020B0604020202020204" pitchFamily="34" charset="0"/>
              </a:rPr>
              <a:t>mid-September</a:t>
            </a:r>
          </a:p>
        </p:txBody>
      </p:sp>
      <p:sp>
        <p:nvSpPr>
          <p:cNvPr id="61" name="TextBox 60">
            <a:extLst>
              <a:ext uri="{FF2B5EF4-FFF2-40B4-BE49-F238E27FC236}">
                <a16:creationId xmlns:a16="http://schemas.microsoft.com/office/drawing/2014/main" id="{C39D7DCD-7681-4A47-FB3E-11774B2062F8}"/>
              </a:ext>
            </a:extLst>
          </p:cNvPr>
          <p:cNvSpPr txBox="1"/>
          <p:nvPr/>
        </p:nvSpPr>
        <p:spPr>
          <a:xfrm>
            <a:off x="8883776" y="3109319"/>
            <a:ext cx="965629"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FINAL to PBDA</a:t>
            </a:r>
            <a:endParaRPr lang="en-US" sz="1100">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79422C3D-34B7-9249-B433-F45629A443F7}"/>
              </a:ext>
            </a:extLst>
          </p:cNvPr>
          <p:cNvCxnSpPr>
            <a:cxnSpLocks/>
          </p:cNvCxnSpPr>
          <p:nvPr/>
        </p:nvCxnSpPr>
        <p:spPr>
          <a:xfrm>
            <a:off x="11366346" y="2455936"/>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9B3B0E11-3CC9-1682-8FE3-D6C6C4ED5072}"/>
              </a:ext>
            </a:extLst>
          </p:cNvPr>
          <p:cNvSpPr txBox="1"/>
          <p:nvPr/>
        </p:nvSpPr>
        <p:spPr>
          <a:xfrm>
            <a:off x="11050394" y="1876895"/>
            <a:ext cx="631904" cy="307777"/>
          </a:xfrm>
          <a:prstGeom prst="rect">
            <a:avLst/>
          </a:prstGeom>
          <a:noFill/>
        </p:spPr>
        <p:txBody>
          <a:bodyPr wrap="none" rtlCol="0">
            <a:spAutoFit/>
          </a:bodyPr>
          <a:lstStyle/>
          <a:p>
            <a:r>
              <a:rPr lang="en-US" sz="1400" b="1">
                <a:solidFill>
                  <a:srgbClr val="E35205"/>
                </a:solidFill>
                <a:latin typeface="Arial" panose="020B0604020202020204" pitchFamily="34" charset="0"/>
                <a:cs typeface="Arial" panose="020B0604020202020204" pitchFamily="34" charset="0"/>
              </a:rPr>
              <a:t>10/31</a:t>
            </a:r>
          </a:p>
        </p:txBody>
      </p:sp>
      <p:sp>
        <p:nvSpPr>
          <p:cNvPr id="67" name="TextBox 66">
            <a:extLst>
              <a:ext uri="{FF2B5EF4-FFF2-40B4-BE49-F238E27FC236}">
                <a16:creationId xmlns:a16="http://schemas.microsoft.com/office/drawing/2014/main" id="{12295ADB-40CC-39E0-93DD-AC78A4333B73}"/>
              </a:ext>
            </a:extLst>
          </p:cNvPr>
          <p:cNvSpPr txBox="1"/>
          <p:nvPr/>
        </p:nvSpPr>
        <p:spPr>
          <a:xfrm>
            <a:off x="10384978" y="3109319"/>
            <a:ext cx="1472691" cy="430887"/>
          </a:xfrm>
          <a:prstGeom prst="rect">
            <a:avLst/>
          </a:prstGeom>
          <a:noFill/>
        </p:spPr>
        <p:txBody>
          <a:bodyPr wrap="square" rtlCol="0">
            <a:spAutoFit/>
          </a:bodyPr>
          <a:lstStyle/>
          <a:p>
            <a:pPr algn="ctr"/>
            <a:r>
              <a:rPr lang="en-US" sz="1100" b="1">
                <a:solidFill>
                  <a:srgbClr val="E35205"/>
                </a:solidFill>
                <a:latin typeface="Arial" panose="020B0604020202020204" pitchFamily="34" charset="0"/>
                <a:cs typeface="Arial" panose="020B0604020202020204" pitchFamily="34" charset="0"/>
              </a:rPr>
              <a:t>NTIA Submission: Digital Equity Plan</a:t>
            </a:r>
            <a:endParaRPr lang="en-US" sz="110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F9EC50B9-E05F-67F5-B49E-3B24DC233028}"/>
              </a:ext>
            </a:extLst>
          </p:cNvPr>
          <p:cNvSpPr/>
          <p:nvPr/>
        </p:nvSpPr>
        <p:spPr>
          <a:xfrm>
            <a:off x="9358083" y="3793173"/>
            <a:ext cx="1856423" cy="2179959"/>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a:solidFill>
                  <a:srgbClr val="002060"/>
                </a:solidFill>
                <a:latin typeface="Arial" panose="020B0604020202020204" pitchFamily="34" charset="0"/>
                <a:cs typeface="Arial" panose="020B0604020202020204" pitchFamily="34" charset="0"/>
              </a:rPr>
              <a:t>DIGITAL EQUITY PLAN</a:t>
            </a:r>
          </a:p>
          <a:p>
            <a:pPr algn="ctr"/>
            <a:endParaRPr lang="en-US" sz="1200">
              <a:solidFill>
                <a:srgbClr val="002060"/>
              </a:solidFill>
              <a:latin typeface="Arial" panose="020B0604020202020204" pitchFamily="34" charset="0"/>
              <a:cs typeface="Arial" panose="020B0604020202020204" pitchFamily="34" charset="0"/>
            </a:endParaRPr>
          </a:p>
          <a:p>
            <a:pPr algn="ctr"/>
            <a:r>
              <a:rPr lang="en-US" sz="1200">
                <a:solidFill>
                  <a:srgbClr val="002060"/>
                </a:solidFill>
                <a:latin typeface="Arial" panose="020B0604020202020204" pitchFamily="34" charset="0"/>
                <a:cs typeface="Arial" panose="020B0604020202020204" pitchFamily="34" charset="0"/>
              </a:rPr>
              <a:t>30 DAY PUBLIC COMMENT PERIOD </a:t>
            </a:r>
          </a:p>
          <a:p>
            <a:pPr algn="ctr"/>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973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654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Our commitment to collaboration</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3</a:t>
            </a:fld>
            <a:endParaRPr lang="en-US"/>
          </a:p>
        </p:txBody>
      </p:sp>
      <p:sp>
        <p:nvSpPr>
          <p:cNvPr id="6" name="TextBox 5">
            <a:extLst>
              <a:ext uri="{FF2B5EF4-FFF2-40B4-BE49-F238E27FC236}">
                <a16:creationId xmlns:a16="http://schemas.microsoft.com/office/drawing/2014/main" id="{2928BE8C-C852-969B-AC2D-CE24C96D830D}"/>
              </a:ext>
            </a:extLst>
          </p:cNvPr>
          <p:cNvSpPr txBox="1"/>
          <p:nvPr/>
        </p:nvSpPr>
        <p:spPr>
          <a:xfrm>
            <a:off x="546050" y="1851004"/>
            <a:ext cx="2970036" cy="1200329"/>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Weekly standing meetings with PBDA staff</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Regular communication as needed</a:t>
            </a:r>
          </a:p>
        </p:txBody>
      </p:sp>
      <p:sp>
        <p:nvSpPr>
          <p:cNvPr id="7" name="TextBox 6">
            <a:extLst>
              <a:ext uri="{FF2B5EF4-FFF2-40B4-BE49-F238E27FC236}">
                <a16:creationId xmlns:a16="http://schemas.microsoft.com/office/drawing/2014/main" id="{2C4EA935-B060-F05E-1C69-B8157AED3358}"/>
              </a:ext>
            </a:extLst>
          </p:cNvPr>
          <p:cNvSpPr txBox="1"/>
          <p:nvPr/>
        </p:nvSpPr>
        <p:spPr>
          <a:xfrm>
            <a:off x="546050" y="4529434"/>
            <a:ext cx="2970036" cy="2031325"/>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Monthly Board meeting presentation and status updates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Board will review and approve both Plans prior to NTIA submission dates</a:t>
            </a:r>
          </a:p>
        </p:txBody>
      </p:sp>
      <p:sp>
        <p:nvSpPr>
          <p:cNvPr id="8" name="TextBox 7">
            <a:extLst>
              <a:ext uri="{FF2B5EF4-FFF2-40B4-BE49-F238E27FC236}">
                <a16:creationId xmlns:a16="http://schemas.microsoft.com/office/drawing/2014/main" id="{CBD8094E-8D98-F534-F5DD-06B0BCD69BA7}"/>
              </a:ext>
            </a:extLst>
          </p:cNvPr>
          <p:cNvSpPr txBox="1"/>
          <p:nvPr/>
        </p:nvSpPr>
        <p:spPr>
          <a:xfrm>
            <a:off x="8379732" y="1851004"/>
            <a:ext cx="3551011" cy="2031325"/>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Biweekly standing meeting participation and review throughout plan development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2 PBDA staff</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1 Board representative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4 Sub-committee chairs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Digital equity representatives</a:t>
            </a:r>
          </a:p>
        </p:txBody>
      </p:sp>
      <p:sp>
        <p:nvSpPr>
          <p:cNvPr id="9" name="TextBox 8">
            <a:extLst>
              <a:ext uri="{FF2B5EF4-FFF2-40B4-BE49-F238E27FC236}">
                <a16:creationId xmlns:a16="http://schemas.microsoft.com/office/drawing/2014/main" id="{D8C001B3-FAB4-AC1D-9F97-7E20395BF9A5}"/>
              </a:ext>
            </a:extLst>
          </p:cNvPr>
          <p:cNvSpPr txBox="1"/>
          <p:nvPr/>
        </p:nvSpPr>
        <p:spPr>
          <a:xfrm>
            <a:off x="8379731" y="4529434"/>
            <a:ext cx="3551011" cy="1754326"/>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MBI presentation and discussion at all sub-committee meetings through 5 Year Action Plan completion; and relevant sub-committee meetings through Digital Equity Plan completion</a:t>
            </a:r>
          </a:p>
        </p:txBody>
      </p:sp>
      <p:pic>
        <p:nvPicPr>
          <p:cNvPr id="11" name="Picture 10" descr="Collaboration diagram depicting the cooperation. Between the PDA, the PDA Board, The Core Planning Team and the Subcommittees">
            <a:extLst>
              <a:ext uri="{FF2B5EF4-FFF2-40B4-BE49-F238E27FC236}">
                <a16:creationId xmlns:a16="http://schemas.microsoft.com/office/drawing/2014/main" id="{B713C8CB-A534-F65B-F9E5-8464544163A4}"/>
              </a:ext>
            </a:extLst>
          </p:cNvPr>
          <p:cNvPicPr>
            <a:picLocks noChangeAspect="1"/>
          </p:cNvPicPr>
          <p:nvPr/>
        </p:nvPicPr>
        <p:blipFill>
          <a:blip r:embed="rId2"/>
          <a:stretch>
            <a:fillRect/>
          </a:stretch>
        </p:blipFill>
        <p:spPr>
          <a:xfrm>
            <a:off x="3433592" y="1588381"/>
            <a:ext cx="4789716" cy="4887552"/>
          </a:xfrm>
          <a:prstGeom prst="rect">
            <a:avLst/>
          </a:prstGeom>
        </p:spPr>
      </p:pic>
    </p:spTree>
    <p:extLst>
      <p:ext uri="{BB962C8B-B14F-4D97-AF65-F5344CB8AC3E}">
        <p14:creationId xmlns:p14="http://schemas.microsoft.com/office/powerpoint/2010/main" val="134015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E72D57A0-2834-00E4-807C-10686E6A46EE}"/>
              </a:ext>
            </a:extLst>
          </p:cNvPr>
          <p:cNvSpPr/>
          <p:nvPr/>
        </p:nvSpPr>
        <p:spPr>
          <a:xfrm>
            <a:off x="664738" y="4854259"/>
            <a:ext cx="2332879" cy="587477"/>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5 YEAR ACTION PLAN </a:t>
            </a:r>
          </a:p>
          <a:p>
            <a:pPr algn="ctr"/>
            <a:r>
              <a:rPr lang="en-US" sz="1200">
                <a:solidFill>
                  <a:srgbClr val="002060"/>
                </a:solidFill>
                <a:latin typeface="Arial" panose="020B0604020202020204" pitchFamily="34" charset="0"/>
                <a:cs typeface="Arial" panose="020B0604020202020204" pitchFamily="34" charset="0"/>
              </a:rPr>
              <a:t>&gt;&gt;  DEVELOPMENT  &lt;&lt;</a:t>
            </a:r>
          </a:p>
        </p:txBody>
      </p:sp>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schedule</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4</a:t>
            </a:fld>
            <a:endParaRPr lang="en-US"/>
          </a:p>
        </p:txBody>
      </p:sp>
      <p:cxnSp>
        <p:nvCxnSpPr>
          <p:cNvPr id="7" name="Straight Connector 6">
            <a:extLst>
              <a:ext uri="{FF2B5EF4-FFF2-40B4-BE49-F238E27FC236}">
                <a16:creationId xmlns:a16="http://schemas.microsoft.com/office/drawing/2014/main" id="{7BB7960A-52BD-4E15-5B90-9790C648F076}"/>
              </a:ext>
            </a:extLst>
          </p:cNvPr>
          <p:cNvCxnSpPr>
            <a:cxnSpLocks/>
          </p:cNvCxnSpPr>
          <p:nvPr/>
        </p:nvCxnSpPr>
        <p:spPr>
          <a:xfrm>
            <a:off x="609446" y="2741763"/>
            <a:ext cx="11025609" cy="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E4D748B-1D13-1F15-8EE4-508CDD0C1615}"/>
              </a:ext>
            </a:extLst>
          </p:cNvPr>
          <p:cNvCxnSpPr>
            <a:cxnSpLocks/>
          </p:cNvCxnSpPr>
          <p:nvPr/>
        </p:nvCxnSpPr>
        <p:spPr>
          <a:xfrm>
            <a:off x="911753" y="2909912"/>
            <a:ext cx="0" cy="584324"/>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F92AABE-ACCB-5318-E7A0-2CB96426B89A}"/>
              </a:ext>
            </a:extLst>
          </p:cNvPr>
          <p:cNvSpPr txBox="1"/>
          <p:nvPr/>
        </p:nvSpPr>
        <p:spPr>
          <a:xfrm>
            <a:off x="690465" y="2279257"/>
            <a:ext cx="433132"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6/1</a:t>
            </a:r>
          </a:p>
        </p:txBody>
      </p:sp>
      <p:sp>
        <p:nvSpPr>
          <p:cNvPr id="12" name="TextBox 11">
            <a:extLst>
              <a:ext uri="{FF2B5EF4-FFF2-40B4-BE49-F238E27FC236}">
                <a16:creationId xmlns:a16="http://schemas.microsoft.com/office/drawing/2014/main" id="{EFD75E3A-912F-1D04-B42C-E705618E43A9}"/>
              </a:ext>
            </a:extLst>
          </p:cNvPr>
          <p:cNvSpPr txBox="1"/>
          <p:nvPr/>
        </p:nvSpPr>
        <p:spPr>
          <a:xfrm>
            <a:off x="2466471" y="2279257"/>
            <a:ext cx="532518"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6/30</a:t>
            </a:r>
          </a:p>
        </p:txBody>
      </p:sp>
      <p:sp>
        <p:nvSpPr>
          <p:cNvPr id="13" name="TextBox 12">
            <a:extLst>
              <a:ext uri="{FF2B5EF4-FFF2-40B4-BE49-F238E27FC236}">
                <a16:creationId xmlns:a16="http://schemas.microsoft.com/office/drawing/2014/main" id="{91A67F45-E6D0-5F1A-67EF-93A09A081CC7}"/>
              </a:ext>
            </a:extLst>
          </p:cNvPr>
          <p:cNvSpPr txBox="1"/>
          <p:nvPr/>
        </p:nvSpPr>
        <p:spPr>
          <a:xfrm>
            <a:off x="403058" y="3538067"/>
            <a:ext cx="1230175"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PBDA Board meeting</a:t>
            </a:r>
          </a:p>
        </p:txBody>
      </p:sp>
      <p:sp>
        <p:nvSpPr>
          <p:cNvPr id="19" name="TextBox 18">
            <a:extLst>
              <a:ext uri="{FF2B5EF4-FFF2-40B4-BE49-F238E27FC236}">
                <a16:creationId xmlns:a16="http://schemas.microsoft.com/office/drawing/2014/main" id="{AAED0EB3-F254-B6AB-205F-4D7D99515CDE}"/>
              </a:ext>
            </a:extLst>
          </p:cNvPr>
          <p:cNvSpPr txBox="1"/>
          <p:nvPr/>
        </p:nvSpPr>
        <p:spPr>
          <a:xfrm>
            <a:off x="2223478" y="3511681"/>
            <a:ext cx="965629"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80% DRAFT</a:t>
            </a:r>
            <a:endParaRPr lang="en-US" sz="11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2389AC6-52D2-3545-4FA1-B8C6E9417E8A}"/>
              </a:ext>
            </a:extLst>
          </p:cNvPr>
          <p:cNvSpPr txBox="1"/>
          <p:nvPr/>
        </p:nvSpPr>
        <p:spPr>
          <a:xfrm>
            <a:off x="3730697" y="2279257"/>
            <a:ext cx="764953" cy="276999"/>
          </a:xfrm>
          <a:prstGeom prst="rect">
            <a:avLst/>
          </a:prstGeom>
          <a:noFill/>
        </p:spPr>
        <p:txBody>
          <a:bodyPr wrap="none" rtlCol="0">
            <a:spAutoFit/>
          </a:bodyPr>
          <a:lstStyle/>
          <a:p>
            <a:r>
              <a:rPr lang="en-US" sz="1200" i="1">
                <a:latin typeface="Arial" panose="020B0604020202020204" pitchFamily="34" charset="0"/>
                <a:cs typeface="Arial" panose="020B0604020202020204" pitchFamily="34" charset="0"/>
              </a:rPr>
              <a:t>tentative</a:t>
            </a:r>
          </a:p>
        </p:txBody>
      </p:sp>
      <p:sp>
        <p:nvSpPr>
          <p:cNvPr id="21" name="TextBox 20">
            <a:extLst>
              <a:ext uri="{FF2B5EF4-FFF2-40B4-BE49-F238E27FC236}">
                <a16:creationId xmlns:a16="http://schemas.microsoft.com/office/drawing/2014/main" id="{7B9BDA0F-6141-0039-4A10-B0D0B256F6F2}"/>
              </a:ext>
            </a:extLst>
          </p:cNvPr>
          <p:cNvSpPr txBox="1"/>
          <p:nvPr/>
        </p:nvSpPr>
        <p:spPr>
          <a:xfrm>
            <a:off x="6488181" y="2279257"/>
            <a:ext cx="532518" cy="307777"/>
          </a:xfrm>
          <a:prstGeom prst="rect">
            <a:avLst/>
          </a:prstGeom>
          <a:noFill/>
        </p:spPr>
        <p:txBody>
          <a:bodyPr wrap="none" rtlCol="0">
            <a:spAutoFit/>
          </a:bodyPr>
          <a:lstStyle/>
          <a:p>
            <a:r>
              <a:rPr lang="en-US" sz="1400" b="1">
                <a:solidFill>
                  <a:srgbClr val="E35205"/>
                </a:solidFill>
                <a:latin typeface="Arial" panose="020B0604020202020204" pitchFamily="34" charset="0"/>
                <a:cs typeface="Arial" panose="020B0604020202020204" pitchFamily="34" charset="0"/>
              </a:rPr>
              <a:t>8/12</a:t>
            </a:r>
          </a:p>
        </p:txBody>
      </p:sp>
      <p:cxnSp>
        <p:nvCxnSpPr>
          <p:cNvPr id="22" name="Straight Connector 21">
            <a:extLst>
              <a:ext uri="{FF2B5EF4-FFF2-40B4-BE49-F238E27FC236}">
                <a16:creationId xmlns:a16="http://schemas.microsoft.com/office/drawing/2014/main" id="{516BEFF7-07BB-A295-E714-386AB62AE3D3}"/>
              </a:ext>
            </a:extLst>
          </p:cNvPr>
          <p:cNvCxnSpPr>
            <a:cxnSpLocks/>
          </p:cNvCxnSpPr>
          <p:nvPr/>
        </p:nvCxnSpPr>
        <p:spPr>
          <a:xfrm flipV="1">
            <a:off x="3097401" y="2185883"/>
            <a:ext cx="15738" cy="343230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1027697-9637-EDBE-E359-2DC95FBCE016}"/>
              </a:ext>
            </a:extLst>
          </p:cNvPr>
          <p:cNvCxnSpPr>
            <a:cxnSpLocks/>
          </p:cNvCxnSpPr>
          <p:nvPr/>
        </p:nvCxnSpPr>
        <p:spPr>
          <a:xfrm flipV="1">
            <a:off x="5733983" y="2185883"/>
            <a:ext cx="0" cy="3435659"/>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57F4674-ABF5-6E3E-00F4-6610F7BA25EB}"/>
              </a:ext>
            </a:extLst>
          </p:cNvPr>
          <p:cNvCxnSpPr>
            <a:cxnSpLocks/>
          </p:cNvCxnSpPr>
          <p:nvPr/>
        </p:nvCxnSpPr>
        <p:spPr>
          <a:xfrm>
            <a:off x="4156133" y="2858299"/>
            <a:ext cx="0" cy="567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085BD96-18A7-8EBF-06EA-9EE1D7BB2157}"/>
              </a:ext>
            </a:extLst>
          </p:cNvPr>
          <p:cNvCxnSpPr>
            <a:cxnSpLocks/>
          </p:cNvCxnSpPr>
          <p:nvPr/>
        </p:nvCxnSpPr>
        <p:spPr>
          <a:xfrm>
            <a:off x="6765034" y="2858298"/>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F43DB46-8A2D-4B54-8FFC-F2488A1DDC59}"/>
              </a:ext>
            </a:extLst>
          </p:cNvPr>
          <p:cNvSpPr txBox="1"/>
          <p:nvPr/>
        </p:nvSpPr>
        <p:spPr>
          <a:xfrm>
            <a:off x="6032949" y="3538067"/>
            <a:ext cx="1462469" cy="430887"/>
          </a:xfrm>
          <a:prstGeom prst="rect">
            <a:avLst/>
          </a:prstGeom>
          <a:noFill/>
        </p:spPr>
        <p:txBody>
          <a:bodyPr wrap="square" rtlCol="0">
            <a:spAutoFit/>
          </a:bodyPr>
          <a:lstStyle/>
          <a:p>
            <a:pPr algn="ctr"/>
            <a:r>
              <a:rPr lang="en-US" sz="1100" b="1">
                <a:solidFill>
                  <a:srgbClr val="E35205"/>
                </a:solidFill>
                <a:latin typeface="Arial" panose="020B0604020202020204" pitchFamily="34" charset="0"/>
                <a:cs typeface="Arial" panose="020B0604020202020204" pitchFamily="34" charset="0"/>
              </a:rPr>
              <a:t>NTIA Submission: 5 Year Action Plan</a:t>
            </a:r>
            <a:endParaRPr lang="en-US" sz="1100">
              <a:solidFill>
                <a:srgbClr val="E35205"/>
              </a:solidFill>
              <a:latin typeface="Arial" panose="020B0604020202020204" pitchFamily="34" charset="0"/>
              <a:cs typeface="Arial" panose="020B0604020202020204" pitchFamily="34" charset="0"/>
            </a:endParaRPr>
          </a:p>
        </p:txBody>
      </p:sp>
      <p:cxnSp>
        <p:nvCxnSpPr>
          <p:cNvPr id="31" name="Straight Connector 30">
            <a:extLst>
              <a:ext uri="{FF2B5EF4-FFF2-40B4-BE49-F238E27FC236}">
                <a16:creationId xmlns:a16="http://schemas.microsoft.com/office/drawing/2014/main" id="{BE95F713-ADB3-9F11-005F-B75F928EC3DC}"/>
              </a:ext>
            </a:extLst>
          </p:cNvPr>
          <p:cNvCxnSpPr>
            <a:cxnSpLocks/>
          </p:cNvCxnSpPr>
          <p:nvPr/>
        </p:nvCxnSpPr>
        <p:spPr>
          <a:xfrm>
            <a:off x="2706295" y="2909912"/>
            <a:ext cx="0" cy="5673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DE9255-116F-3BFD-6A92-163D0E051FFF}"/>
              </a:ext>
            </a:extLst>
          </p:cNvPr>
          <p:cNvCxnSpPr>
            <a:cxnSpLocks/>
          </p:cNvCxnSpPr>
          <p:nvPr/>
        </p:nvCxnSpPr>
        <p:spPr>
          <a:xfrm>
            <a:off x="5328435" y="2858298"/>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726D57ED-2971-62ED-D882-EDA1524B358B}"/>
              </a:ext>
            </a:extLst>
          </p:cNvPr>
          <p:cNvSpPr/>
          <p:nvPr/>
        </p:nvSpPr>
        <p:spPr>
          <a:xfrm>
            <a:off x="3203882" y="4854258"/>
            <a:ext cx="2420473" cy="58747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5 YEAR ACTION PLAN</a:t>
            </a:r>
          </a:p>
          <a:p>
            <a:pPr algn="ctr"/>
            <a:r>
              <a:rPr lang="en-US" sz="1200">
                <a:solidFill>
                  <a:srgbClr val="002060"/>
                </a:solidFill>
                <a:latin typeface="Arial" panose="020B0604020202020204" pitchFamily="34" charset="0"/>
                <a:cs typeface="Arial" panose="020B0604020202020204" pitchFamily="34" charset="0"/>
              </a:rPr>
              <a:t>&gt;&gt;  COMPLETION  &lt;&lt;</a:t>
            </a:r>
          </a:p>
          <a:p>
            <a:pPr algn="ctr"/>
            <a:endParaRPr lang="en-US" sz="1200">
              <a:solidFill>
                <a:srgbClr val="00206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82265D9-DDBC-3114-8A15-93234D49C941}"/>
              </a:ext>
            </a:extLst>
          </p:cNvPr>
          <p:cNvSpPr txBox="1"/>
          <p:nvPr/>
        </p:nvSpPr>
        <p:spPr>
          <a:xfrm>
            <a:off x="5094985" y="2279257"/>
            <a:ext cx="532518"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7/25</a:t>
            </a:r>
          </a:p>
        </p:txBody>
      </p:sp>
      <p:sp>
        <p:nvSpPr>
          <p:cNvPr id="48" name="TextBox 47">
            <a:extLst>
              <a:ext uri="{FF2B5EF4-FFF2-40B4-BE49-F238E27FC236}">
                <a16:creationId xmlns:a16="http://schemas.microsoft.com/office/drawing/2014/main" id="{974D3EAD-F2AB-AD8D-4941-CC39F1441CBA}"/>
              </a:ext>
            </a:extLst>
          </p:cNvPr>
          <p:cNvSpPr txBox="1"/>
          <p:nvPr/>
        </p:nvSpPr>
        <p:spPr>
          <a:xfrm>
            <a:off x="4854128" y="3511681"/>
            <a:ext cx="965629"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FINAL to PBDA</a:t>
            </a:r>
            <a:endParaRPr lang="en-US" sz="1100">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F1B4BE03-A9EC-DF84-1DCC-67F84529DD34}"/>
              </a:ext>
            </a:extLst>
          </p:cNvPr>
          <p:cNvSpPr txBox="1"/>
          <p:nvPr/>
        </p:nvSpPr>
        <p:spPr>
          <a:xfrm>
            <a:off x="3344183" y="3538067"/>
            <a:ext cx="1606932" cy="430887"/>
          </a:xfrm>
          <a:prstGeom prst="rect">
            <a:avLst/>
          </a:prstGeom>
          <a:noFill/>
        </p:spPr>
        <p:txBody>
          <a:bodyPr wrap="square" rtlCol="0">
            <a:spAutoFit/>
          </a:bodyPr>
          <a:lstStyle/>
          <a:p>
            <a:pPr algn="ctr"/>
            <a:r>
              <a:rPr lang="en-US" sz="1100" i="1">
                <a:solidFill>
                  <a:srgbClr val="002060"/>
                </a:solidFill>
                <a:latin typeface="Arial" panose="020B0604020202020204" pitchFamily="34" charset="0"/>
                <a:cs typeface="Arial" panose="020B0604020202020204" pitchFamily="34" charset="0"/>
              </a:rPr>
              <a:t>PBDA Board meeting, before Final</a:t>
            </a:r>
          </a:p>
        </p:txBody>
      </p:sp>
      <p:sp>
        <p:nvSpPr>
          <p:cNvPr id="53" name="Rectangle 52">
            <a:extLst>
              <a:ext uri="{FF2B5EF4-FFF2-40B4-BE49-F238E27FC236}">
                <a16:creationId xmlns:a16="http://schemas.microsoft.com/office/drawing/2014/main" id="{F996C539-02C8-3B18-AE45-C5F638957796}"/>
              </a:ext>
            </a:extLst>
          </p:cNvPr>
          <p:cNvSpPr/>
          <p:nvPr/>
        </p:nvSpPr>
        <p:spPr>
          <a:xfrm>
            <a:off x="5860522" y="4089313"/>
            <a:ext cx="946844" cy="1355770"/>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5 YEAR ACTION PLAN</a:t>
            </a:r>
          </a:p>
          <a:p>
            <a:pPr algn="ctr"/>
            <a:endParaRPr lang="en-US" sz="1200">
              <a:solidFill>
                <a:srgbClr val="002060"/>
              </a:solidFill>
              <a:latin typeface="Arial" panose="020B0604020202020204" pitchFamily="34" charset="0"/>
              <a:cs typeface="Arial" panose="020B0604020202020204" pitchFamily="34" charset="0"/>
            </a:endParaRPr>
          </a:p>
          <a:p>
            <a:pPr algn="ctr"/>
            <a:r>
              <a:rPr lang="en-US" sz="1200">
                <a:solidFill>
                  <a:srgbClr val="002060"/>
                </a:solidFill>
                <a:latin typeface="Arial" panose="020B0604020202020204" pitchFamily="34" charset="0"/>
                <a:cs typeface="Arial" panose="020B0604020202020204" pitchFamily="34" charset="0"/>
              </a:rPr>
              <a:t>Board approval</a:t>
            </a:r>
            <a:endParaRPr lang="en-US" sz="1200"/>
          </a:p>
        </p:txBody>
      </p:sp>
      <p:sp>
        <p:nvSpPr>
          <p:cNvPr id="54" name="Rectangle 53">
            <a:extLst>
              <a:ext uri="{FF2B5EF4-FFF2-40B4-BE49-F238E27FC236}">
                <a16:creationId xmlns:a16="http://schemas.microsoft.com/office/drawing/2014/main" id="{19739F95-99EA-7021-5C81-A7BCA67326D0}"/>
              </a:ext>
            </a:extLst>
          </p:cNvPr>
          <p:cNvSpPr/>
          <p:nvPr/>
        </p:nvSpPr>
        <p:spPr>
          <a:xfrm>
            <a:off x="609446" y="6149280"/>
            <a:ext cx="3546685" cy="511094"/>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PUBLIC ENGAGEMENT</a:t>
            </a:r>
          </a:p>
          <a:p>
            <a:pPr algn="ctr"/>
            <a:r>
              <a:rPr lang="en-US" sz="1200">
                <a:solidFill>
                  <a:srgbClr val="002060"/>
                </a:solidFill>
                <a:latin typeface="Arial" panose="020B0604020202020204" pitchFamily="34" charset="0"/>
                <a:cs typeface="Arial" panose="020B0604020202020204" pitchFamily="34" charset="0"/>
              </a:rPr>
              <a:t>For inclusion in both Plans</a:t>
            </a:r>
            <a:endParaRPr lang="en-US" sz="1200"/>
          </a:p>
        </p:txBody>
      </p:sp>
      <p:sp>
        <p:nvSpPr>
          <p:cNvPr id="55" name="Rectangle 54">
            <a:extLst>
              <a:ext uri="{FF2B5EF4-FFF2-40B4-BE49-F238E27FC236}">
                <a16:creationId xmlns:a16="http://schemas.microsoft.com/office/drawing/2014/main" id="{192CBAD2-FE84-7A58-19DB-DBF72766F3A9}"/>
              </a:ext>
            </a:extLst>
          </p:cNvPr>
          <p:cNvSpPr/>
          <p:nvPr/>
        </p:nvSpPr>
        <p:spPr>
          <a:xfrm>
            <a:off x="1539851" y="5535951"/>
            <a:ext cx="5267511" cy="51109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DIGITAL EQUITY PLAN</a:t>
            </a:r>
          </a:p>
          <a:p>
            <a:pPr algn="ctr"/>
            <a:r>
              <a:rPr lang="en-US" sz="1200">
                <a:solidFill>
                  <a:srgbClr val="002060"/>
                </a:solidFill>
                <a:latin typeface="Arial" panose="020B0604020202020204" pitchFamily="34" charset="0"/>
                <a:cs typeface="Arial" panose="020B0604020202020204" pitchFamily="34" charset="0"/>
              </a:rPr>
              <a:t>&gt;&gt;  DEVELOPMENT &lt;&lt;</a:t>
            </a:r>
            <a:endParaRPr lang="en-US" sz="120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CA8996AE-83D1-A169-F26F-DC34D710E972}"/>
              </a:ext>
            </a:extLst>
          </p:cNvPr>
          <p:cNvSpPr/>
          <p:nvPr/>
        </p:nvSpPr>
        <p:spPr>
          <a:xfrm>
            <a:off x="4226406" y="6149280"/>
            <a:ext cx="3564978" cy="511094"/>
          </a:xfrm>
          <a:prstGeom prst="rect">
            <a:avLst/>
          </a:prstGeom>
          <a:solidFill>
            <a:schemeClr val="accent5">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PUBLIC ENGAGEMENT</a:t>
            </a:r>
          </a:p>
          <a:p>
            <a:pPr algn="ctr"/>
            <a:r>
              <a:rPr lang="en-US" sz="1200">
                <a:solidFill>
                  <a:srgbClr val="002060"/>
                </a:solidFill>
                <a:latin typeface="Arial" panose="020B0604020202020204" pitchFamily="34" charset="0"/>
                <a:cs typeface="Arial" panose="020B0604020202020204" pitchFamily="34" charset="0"/>
              </a:rPr>
              <a:t>For inclusion in Digital Equity Plan</a:t>
            </a:r>
            <a:endParaRPr lang="en-US" sz="1200"/>
          </a:p>
        </p:txBody>
      </p:sp>
      <p:sp>
        <p:nvSpPr>
          <p:cNvPr id="57" name="Rectangle 56">
            <a:extLst>
              <a:ext uri="{FF2B5EF4-FFF2-40B4-BE49-F238E27FC236}">
                <a16:creationId xmlns:a16="http://schemas.microsoft.com/office/drawing/2014/main" id="{0D6E7F59-0178-E22E-3933-F9BB4AFDCEE9}"/>
              </a:ext>
            </a:extLst>
          </p:cNvPr>
          <p:cNvSpPr/>
          <p:nvPr/>
        </p:nvSpPr>
        <p:spPr>
          <a:xfrm>
            <a:off x="6890660" y="5535951"/>
            <a:ext cx="2383969" cy="511094"/>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sz="1200" b="1">
                <a:solidFill>
                  <a:srgbClr val="002060"/>
                </a:solidFill>
                <a:latin typeface="Arial" panose="020B0604020202020204" pitchFamily="34" charset="0"/>
                <a:cs typeface="Arial" panose="020B0604020202020204" pitchFamily="34" charset="0"/>
              </a:rPr>
              <a:t>DIGITAL EQUITY PLAN</a:t>
            </a:r>
          </a:p>
          <a:p>
            <a:pPr algn="ctr"/>
            <a:r>
              <a:rPr lang="en-US" sz="1200">
                <a:solidFill>
                  <a:srgbClr val="002060"/>
                </a:solidFill>
                <a:latin typeface="Arial" panose="020B0604020202020204" pitchFamily="34" charset="0"/>
                <a:cs typeface="Arial" panose="020B0604020202020204" pitchFamily="34" charset="0"/>
              </a:rPr>
              <a:t>&gt;&gt;  COMPLETION &lt;&lt;</a:t>
            </a:r>
            <a:endParaRPr lang="en-US" sz="1200">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4EB9E53D-D23F-6104-6A49-2E1282E4D245}"/>
              </a:ext>
            </a:extLst>
          </p:cNvPr>
          <p:cNvCxnSpPr>
            <a:cxnSpLocks/>
          </p:cNvCxnSpPr>
          <p:nvPr/>
        </p:nvCxnSpPr>
        <p:spPr>
          <a:xfrm flipV="1">
            <a:off x="7791384" y="2185883"/>
            <a:ext cx="20108" cy="335006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7572A260-16E3-F7AB-4537-75B81CF15AA2}"/>
              </a:ext>
            </a:extLst>
          </p:cNvPr>
          <p:cNvCxnSpPr>
            <a:cxnSpLocks/>
          </p:cNvCxnSpPr>
          <p:nvPr/>
        </p:nvCxnSpPr>
        <p:spPr>
          <a:xfrm>
            <a:off x="9358083" y="2858298"/>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B7E4F3D9-73B3-F11E-5CFA-7037D50882E9}"/>
              </a:ext>
            </a:extLst>
          </p:cNvPr>
          <p:cNvSpPr txBox="1"/>
          <p:nvPr/>
        </p:nvSpPr>
        <p:spPr>
          <a:xfrm>
            <a:off x="8883784" y="2185883"/>
            <a:ext cx="965621" cy="461665"/>
          </a:xfrm>
          <a:prstGeom prst="rect">
            <a:avLst/>
          </a:prstGeom>
          <a:noFill/>
        </p:spPr>
        <p:txBody>
          <a:bodyPr wrap="square" rtlCol="0">
            <a:spAutoFit/>
          </a:bodyPr>
          <a:lstStyle/>
          <a:p>
            <a:pPr algn="ctr"/>
            <a:r>
              <a:rPr lang="en-US" sz="1200" i="1">
                <a:latin typeface="Arial" panose="020B0604020202020204" pitchFamily="34" charset="0"/>
                <a:cs typeface="Arial" panose="020B0604020202020204" pitchFamily="34" charset="0"/>
              </a:rPr>
              <a:t>mid-September</a:t>
            </a:r>
          </a:p>
        </p:txBody>
      </p:sp>
      <p:sp>
        <p:nvSpPr>
          <p:cNvPr id="61" name="TextBox 60">
            <a:extLst>
              <a:ext uri="{FF2B5EF4-FFF2-40B4-BE49-F238E27FC236}">
                <a16:creationId xmlns:a16="http://schemas.microsoft.com/office/drawing/2014/main" id="{C39D7DCD-7681-4A47-FB3E-11774B2062F8}"/>
              </a:ext>
            </a:extLst>
          </p:cNvPr>
          <p:cNvSpPr txBox="1"/>
          <p:nvPr/>
        </p:nvSpPr>
        <p:spPr>
          <a:xfrm>
            <a:off x="8883776" y="3511681"/>
            <a:ext cx="965629" cy="430887"/>
          </a:xfrm>
          <a:prstGeom prst="rect">
            <a:avLst/>
          </a:prstGeom>
          <a:noFill/>
        </p:spPr>
        <p:txBody>
          <a:bodyPr wrap="square" rtlCol="0">
            <a:spAutoFit/>
          </a:bodyPr>
          <a:lstStyle/>
          <a:p>
            <a:pPr algn="ctr"/>
            <a:r>
              <a:rPr lang="en-US" sz="1100" b="1">
                <a:solidFill>
                  <a:srgbClr val="002060"/>
                </a:solidFill>
                <a:latin typeface="Arial" panose="020B0604020202020204" pitchFamily="34" charset="0"/>
                <a:cs typeface="Arial" panose="020B0604020202020204" pitchFamily="34" charset="0"/>
              </a:rPr>
              <a:t>FINAL to PBDA</a:t>
            </a:r>
            <a:endParaRPr lang="en-US" sz="1100">
              <a:latin typeface="Arial" panose="020B0604020202020204" pitchFamily="34" charset="0"/>
              <a:cs typeface="Arial" panose="020B0604020202020204" pitchFamily="34" charset="0"/>
            </a:endParaRPr>
          </a:p>
        </p:txBody>
      </p:sp>
      <p:cxnSp>
        <p:nvCxnSpPr>
          <p:cNvPr id="65" name="Straight Connector 64">
            <a:extLst>
              <a:ext uri="{FF2B5EF4-FFF2-40B4-BE49-F238E27FC236}">
                <a16:creationId xmlns:a16="http://schemas.microsoft.com/office/drawing/2014/main" id="{79422C3D-34B7-9249-B433-F45629A443F7}"/>
              </a:ext>
            </a:extLst>
          </p:cNvPr>
          <p:cNvCxnSpPr>
            <a:cxnSpLocks/>
          </p:cNvCxnSpPr>
          <p:nvPr/>
        </p:nvCxnSpPr>
        <p:spPr>
          <a:xfrm>
            <a:off x="11366346" y="2858298"/>
            <a:ext cx="0" cy="567321"/>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9B3B0E11-3CC9-1682-8FE3-D6C6C4ED5072}"/>
              </a:ext>
            </a:extLst>
          </p:cNvPr>
          <p:cNvSpPr txBox="1"/>
          <p:nvPr/>
        </p:nvSpPr>
        <p:spPr>
          <a:xfrm>
            <a:off x="11050394" y="2279257"/>
            <a:ext cx="631904" cy="307777"/>
          </a:xfrm>
          <a:prstGeom prst="rect">
            <a:avLst/>
          </a:prstGeom>
          <a:noFill/>
        </p:spPr>
        <p:txBody>
          <a:bodyPr wrap="none" rtlCol="0">
            <a:spAutoFit/>
          </a:bodyPr>
          <a:lstStyle/>
          <a:p>
            <a:r>
              <a:rPr lang="en-US" sz="1400" b="1">
                <a:solidFill>
                  <a:srgbClr val="E35205"/>
                </a:solidFill>
                <a:latin typeface="Arial" panose="020B0604020202020204" pitchFamily="34" charset="0"/>
                <a:cs typeface="Arial" panose="020B0604020202020204" pitchFamily="34" charset="0"/>
              </a:rPr>
              <a:t>10/31</a:t>
            </a:r>
          </a:p>
        </p:txBody>
      </p:sp>
      <p:sp>
        <p:nvSpPr>
          <p:cNvPr id="67" name="TextBox 66">
            <a:extLst>
              <a:ext uri="{FF2B5EF4-FFF2-40B4-BE49-F238E27FC236}">
                <a16:creationId xmlns:a16="http://schemas.microsoft.com/office/drawing/2014/main" id="{12295ADB-40CC-39E0-93DD-AC78A4333B73}"/>
              </a:ext>
            </a:extLst>
          </p:cNvPr>
          <p:cNvSpPr txBox="1"/>
          <p:nvPr/>
        </p:nvSpPr>
        <p:spPr>
          <a:xfrm>
            <a:off x="10384978" y="3511681"/>
            <a:ext cx="1472691" cy="430887"/>
          </a:xfrm>
          <a:prstGeom prst="rect">
            <a:avLst/>
          </a:prstGeom>
          <a:noFill/>
        </p:spPr>
        <p:txBody>
          <a:bodyPr wrap="square" rtlCol="0">
            <a:spAutoFit/>
          </a:bodyPr>
          <a:lstStyle/>
          <a:p>
            <a:pPr algn="ctr"/>
            <a:r>
              <a:rPr lang="en-US" sz="1100" b="1">
                <a:solidFill>
                  <a:srgbClr val="E35205"/>
                </a:solidFill>
                <a:latin typeface="Arial" panose="020B0604020202020204" pitchFamily="34" charset="0"/>
                <a:cs typeface="Arial" panose="020B0604020202020204" pitchFamily="34" charset="0"/>
              </a:rPr>
              <a:t>NTIA Submission: Digital Equity Plan</a:t>
            </a:r>
            <a:endParaRPr lang="en-US" sz="110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F9EC50B9-E05F-67F5-B49E-3B24DC233028}"/>
              </a:ext>
            </a:extLst>
          </p:cNvPr>
          <p:cNvSpPr/>
          <p:nvPr/>
        </p:nvSpPr>
        <p:spPr>
          <a:xfrm>
            <a:off x="9358084" y="4089313"/>
            <a:ext cx="1692310" cy="1957731"/>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b="1">
                <a:solidFill>
                  <a:srgbClr val="002060"/>
                </a:solidFill>
                <a:latin typeface="Arial" panose="020B0604020202020204" pitchFamily="34" charset="0"/>
                <a:cs typeface="Arial" panose="020B0604020202020204" pitchFamily="34" charset="0"/>
              </a:rPr>
              <a:t>DIGITAL EQUITY PLAN</a:t>
            </a:r>
          </a:p>
          <a:p>
            <a:pPr algn="ctr"/>
            <a:endParaRPr lang="en-US" sz="1200">
              <a:solidFill>
                <a:srgbClr val="002060"/>
              </a:solidFill>
              <a:latin typeface="Arial" panose="020B0604020202020204" pitchFamily="34" charset="0"/>
              <a:cs typeface="Arial" panose="020B0604020202020204" pitchFamily="34" charset="0"/>
            </a:endParaRPr>
          </a:p>
          <a:p>
            <a:pPr algn="ctr"/>
            <a:r>
              <a:rPr lang="en-US" sz="1200">
                <a:solidFill>
                  <a:srgbClr val="002060"/>
                </a:solidFill>
                <a:latin typeface="Arial" panose="020B0604020202020204" pitchFamily="34" charset="0"/>
                <a:cs typeface="Arial" panose="020B0604020202020204" pitchFamily="34" charset="0"/>
              </a:rPr>
              <a:t>30 day </a:t>
            </a:r>
            <a:br>
              <a:rPr lang="en-US" sz="1200">
                <a:solidFill>
                  <a:srgbClr val="002060"/>
                </a:solidFill>
                <a:latin typeface="Arial" panose="020B0604020202020204" pitchFamily="34" charset="0"/>
                <a:cs typeface="Arial" panose="020B0604020202020204" pitchFamily="34" charset="0"/>
              </a:rPr>
            </a:br>
            <a:r>
              <a:rPr lang="en-US" sz="1200">
                <a:solidFill>
                  <a:srgbClr val="002060"/>
                </a:solidFill>
                <a:latin typeface="Arial" panose="020B0604020202020204" pitchFamily="34" charset="0"/>
                <a:cs typeface="Arial" panose="020B0604020202020204" pitchFamily="34" charset="0"/>
              </a:rPr>
              <a:t>Public comment period </a:t>
            </a:r>
          </a:p>
          <a:p>
            <a:pPr algn="ctr"/>
            <a:endParaRPr lang="en-US" sz="120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D733578A-2043-015F-F2D6-931054E1D891}"/>
              </a:ext>
            </a:extLst>
          </p:cNvPr>
          <p:cNvSpPr txBox="1"/>
          <p:nvPr/>
        </p:nvSpPr>
        <p:spPr>
          <a:xfrm>
            <a:off x="1600176" y="1493429"/>
            <a:ext cx="1575190" cy="600164"/>
          </a:xfrm>
          <a:prstGeom prst="rect">
            <a:avLst/>
          </a:prstGeom>
          <a:noFill/>
        </p:spPr>
        <p:txBody>
          <a:bodyPr wrap="square" rtlCol="0">
            <a:spAutoFit/>
          </a:bodyPr>
          <a:lstStyle/>
          <a:p>
            <a:pPr algn="r"/>
            <a:r>
              <a:rPr lang="en-US" sz="1100" i="1">
                <a:solidFill>
                  <a:srgbClr val="002060"/>
                </a:solidFill>
                <a:latin typeface="Arial" panose="020B0604020202020204" pitchFamily="34" charset="0"/>
                <a:cs typeface="Arial" panose="020B0604020202020204" pitchFamily="34" charset="0"/>
              </a:rPr>
              <a:t>FCC Broadband Map &amp; funding allocations expected</a:t>
            </a:r>
            <a:endParaRPr lang="en-US" sz="11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74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Funding implications</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5</a:t>
            </a:fld>
            <a:endParaRPr lang="en-US"/>
          </a:p>
        </p:txBody>
      </p:sp>
      <p:sp>
        <p:nvSpPr>
          <p:cNvPr id="4" name="Text Placeholder 3">
            <a:extLst>
              <a:ext uri="{FF2B5EF4-FFF2-40B4-BE49-F238E27FC236}">
                <a16:creationId xmlns:a16="http://schemas.microsoft.com/office/drawing/2014/main" id="{01A8E38C-98ED-63B8-3D69-9909E11FD3B9}"/>
              </a:ext>
            </a:extLst>
          </p:cNvPr>
          <p:cNvSpPr>
            <a:spLocks noGrp="1"/>
          </p:cNvSpPr>
          <p:nvPr>
            <p:ph type="body" sz="quarter" idx="15"/>
          </p:nvPr>
        </p:nvSpPr>
        <p:spPr/>
        <p:txBody>
          <a:bodyPr/>
          <a:lstStyle/>
          <a:p>
            <a:pPr marL="0" indent="0">
              <a:buNone/>
            </a:pPr>
            <a:r>
              <a:rPr lang="en-US" sz="2400">
                <a:solidFill>
                  <a:schemeClr val="tx2"/>
                </a:solidFill>
              </a:rPr>
              <a:t>BROADBAND ACCESS, EQUITY, AND DEPLOYMENT (BEAD)</a:t>
            </a:r>
            <a:br>
              <a:rPr lang="en-US" sz="2400">
                <a:solidFill>
                  <a:schemeClr val="tx2"/>
                </a:solidFill>
              </a:rPr>
            </a:br>
            <a:endParaRPr lang="en-US" sz="2400">
              <a:solidFill>
                <a:schemeClr val="tx2"/>
              </a:solidFill>
            </a:endParaRPr>
          </a:p>
          <a:p>
            <a:pPr marL="457200" lvl="1" indent="0">
              <a:buNone/>
            </a:pPr>
            <a:r>
              <a:rPr lang="en-US"/>
              <a:t>5 Year Action Plan</a:t>
            </a:r>
          </a:p>
          <a:p>
            <a:pPr lvl="2"/>
            <a:r>
              <a:rPr lang="en-US" sz="1800" i="1"/>
              <a:t>Planning Grant funds received</a:t>
            </a:r>
            <a:endParaRPr lang="en-US" sz="2000"/>
          </a:p>
          <a:p>
            <a:pPr marL="457200" lvl="1" indent="0">
              <a:buNone/>
            </a:pPr>
            <a:r>
              <a:rPr lang="en-US"/>
              <a:t>Initial Proposal</a:t>
            </a:r>
          </a:p>
          <a:p>
            <a:pPr lvl="2"/>
            <a:r>
              <a:rPr lang="en-US" sz="1800" i="1"/>
              <a:t>Due December 2023</a:t>
            </a:r>
            <a:endParaRPr lang="en-US" sz="2000"/>
          </a:p>
          <a:p>
            <a:pPr marL="457200" lvl="1" indent="0">
              <a:buNone/>
            </a:pPr>
            <a:r>
              <a:rPr lang="en-US"/>
              <a:t>Final Proposal</a:t>
            </a:r>
          </a:p>
          <a:p>
            <a:pPr lvl="2"/>
            <a:r>
              <a:rPr lang="en-US" sz="1800" i="1"/>
              <a:t>Due after Initial proposal review, challenges, continued public engagement, and revisions are completed.</a:t>
            </a:r>
          </a:p>
          <a:p>
            <a:pPr lvl="2"/>
            <a:r>
              <a:rPr lang="en-US" sz="1800" i="1"/>
              <a:t>Full BEAD funds will be available at this time.</a:t>
            </a:r>
          </a:p>
          <a:p>
            <a:endParaRPr lang="en-US"/>
          </a:p>
          <a:p>
            <a:pPr lvl="2"/>
            <a:endParaRPr lang="en-US"/>
          </a:p>
          <a:p>
            <a:pPr lvl="1"/>
            <a:endParaRPr lang="en-US"/>
          </a:p>
        </p:txBody>
      </p:sp>
      <p:sp>
        <p:nvSpPr>
          <p:cNvPr id="5" name="Text Placeholder 4">
            <a:extLst>
              <a:ext uri="{FF2B5EF4-FFF2-40B4-BE49-F238E27FC236}">
                <a16:creationId xmlns:a16="http://schemas.microsoft.com/office/drawing/2014/main" id="{C1A052A3-E788-1B42-6F6E-20F160F694BB}"/>
              </a:ext>
            </a:extLst>
          </p:cNvPr>
          <p:cNvSpPr>
            <a:spLocks noGrp="1"/>
          </p:cNvSpPr>
          <p:nvPr>
            <p:ph type="body" sz="quarter" idx="16"/>
          </p:nvPr>
        </p:nvSpPr>
        <p:spPr>
          <a:xfrm>
            <a:off x="6362343" y="1544322"/>
            <a:ext cx="5117676" cy="4576128"/>
          </a:xfrm>
        </p:spPr>
        <p:txBody>
          <a:bodyPr/>
          <a:lstStyle/>
          <a:p>
            <a:pPr marL="0" indent="0">
              <a:buNone/>
            </a:pPr>
            <a:r>
              <a:rPr lang="en-US" sz="2400">
                <a:solidFill>
                  <a:schemeClr val="tx2"/>
                </a:solidFill>
              </a:rPr>
              <a:t>DIGITAL EQUITY ACT</a:t>
            </a:r>
            <a:br>
              <a:rPr lang="en-US" sz="2400">
                <a:solidFill>
                  <a:schemeClr val="tx2"/>
                </a:solidFill>
              </a:rPr>
            </a:br>
            <a:br>
              <a:rPr lang="en-US" sz="2400">
                <a:solidFill>
                  <a:schemeClr val="tx2"/>
                </a:solidFill>
              </a:rPr>
            </a:br>
            <a:endParaRPr lang="en-US" sz="2400"/>
          </a:p>
          <a:p>
            <a:pPr marL="457200" lvl="1" indent="0">
              <a:buNone/>
            </a:pPr>
            <a:r>
              <a:rPr lang="en-US"/>
              <a:t>Digital Equity Plan</a:t>
            </a:r>
          </a:p>
          <a:p>
            <a:pPr lvl="2"/>
            <a:r>
              <a:rPr lang="en-US" sz="1800" i="1"/>
              <a:t>Planning Grant funds received</a:t>
            </a:r>
            <a:endParaRPr lang="en-US" sz="2000"/>
          </a:p>
          <a:p>
            <a:pPr marL="457200" lvl="1" indent="0">
              <a:buNone/>
            </a:pPr>
            <a:r>
              <a:rPr lang="en-US"/>
              <a:t>Capacity Grant</a:t>
            </a:r>
          </a:p>
          <a:p>
            <a:pPr lvl="2"/>
            <a:r>
              <a:rPr lang="en-US" sz="1800" i="1"/>
              <a:t>Available to the Commonwealth in 2024</a:t>
            </a:r>
            <a:endParaRPr lang="en-US" sz="2000"/>
          </a:p>
          <a:p>
            <a:pPr marL="457200" lvl="1" indent="0">
              <a:buNone/>
            </a:pPr>
            <a:r>
              <a:rPr lang="en-US"/>
              <a:t>Competitive Grant</a:t>
            </a:r>
          </a:p>
          <a:p>
            <a:pPr lvl="2"/>
            <a:r>
              <a:rPr lang="en-US" sz="1800" i="1"/>
              <a:t>Available to the all eligible entities, not limited to states, in 2024</a:t>
            </a:r>
            <a:endParaRPr lang="en-US" sz="2000"/>
          </a:p>
          <a:p>
            <a:endParaRPr lang="en-US"/>
          </a:p>
        </p:txBody>
      </p:sp>
      <p:cxnSp>
        <p:nvCxnSpPr>
          <p:cNvPr id="6" name="Straight Connector 5">
            <a:extLst>
              <a:ext uri="{FF2B5EF4-FFF2-40B4-BE49-F238E27FC236}">
                <a16:creationId xmlns:a16="http://schemas.microsoft.com/office/drawing/2014/main" id="{1D095030-5F4C-48C7-7C9B-F8FBF1877F84}"/>
              </a:ext>
            </a:extLst>
          </p:cNvPr>
          <p:cNvCxnSpPr>
            <a:cxnSpLocks/>
          </p:cNvCxnSpPr>
          <p:nvPr/>
        </p:nvCxnSpPr>
        <p:spPr>
          <a:xfrm>
            <a:off x="462843" y="2396020"/>
            <a:ext cx="5633157"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BEC7DB7-97F8-B3B4-1D35-F25694BE5B8B}"/>
              </a:ext>
            </a:extLst>
          </p:cNvPr>
          <p:cNvCxnSpPr>
            <a:cxnSpLocks/>
          </p:cNvCxnSpPr>
          <p:nvPr/>
        </p:nvCxnSpPr>
        <p:spPr>
          <a:xfrm>
            <a:off x="6460309" y="2396020"/>
            <a:ext cx="4892928"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0" name="5-Point Star 9">
            <a:extLst>
              <a:ext uri="{FF2B5EF4-FFF2-40B4-BE49-F238E27FC236}">
                <a16:creationId xmlns:a16="http://schemas.microsoft.com/office/drawing/2014/main" id="{46D082D2-B28A-A031-CDF0-6065AB64F28E}"/>
              </a:ext>
            </a:extLst>
          </p:cNvPr>
          <p:cNvSpPr/>
          <p:nvPr/>
        </p:nvSpPr>
        <p:spPr>
          <a:xfrm>
            <a:off x="505158" y="2721429"/>
            <a:ext cx="391885" cy="39188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4ABE0588-972F-4A08-44AE-C049B6AA9BA4}"/>
              </a:ext>
            </a:extLst>
          </p:cNvPr>
          <p:cNvSpPr/>
          <p:nvPr/>
        </p:nvSpPr>
        <p:spPr>
          <a:xfrm>
            <a:off x="6460309" y="2721429"/>
            <a:ext cx="391885" cy="391885"/>
          </a:xfrm>
          <a:prstGeom prst="star5">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7D87A79-FEAA-867E-2808-EBBB0A8CB320}"/>
              </a:ext>
            </a:extLst>
          </p:cNvPr>
          <p:cNvPicPr>
            <a:picLocks noChangeAspect="1"/>
          </p:cNvPicPr>
          <p:nvPr/>
        </p:nvPicPr>
        <p:blipFill>
          <a:blip r:embed="rId2"/>
          <a:stretch>
            <a:fillRect/>
          </a:stretch>
        </p:blipFill>
        <p:spPr>
          <a:xfrm>
            <a:off x="9895523" y="1462490"/>
            <a:ext cx="848681" cy="750234"/>
          </a:xfrm>
          <a:prstGeom prst="rect">
            <a:avLst/>
          </a:prstGeom>
        </p:spPr>
      </p:pic>
      <p:pic>
        <p:nvPicPr>
          <p:cNvPr id="8" name="Picture 7">
            <a:extLst>
              <a:ext uri="{FF2B5EF4-FFF2-40B4-BE49-F238E27FC236}">
                <a16:creationId xmlns:a16="http://schemas.microsoft.com/office/drawing/2014/main" id="{0072018A-15EB-01A6-6C9E-5FA0C78AFC2D}"/>
              </a:ext>
            </a:extLst>
          </p:cNvPr>
          <p:cNvPicPr>
            <a:picLocks noChangeAspect="1"/>
          </p:cNvPicPr>
          <p:nvPr/>
        </p:nvPicPr>
        <p:blipFill>
          <a:blip r:embed="rId3"/>
          <a:stretch>
            <a:fillRect/>
          </a:stretch>
        </p:blipFill>
        <p:spPr>
          <a:xfrm>
            <a:off x="5247319" y="1489169"/>
            <a:ext cx="848681" cy="770190"/>
          </a:xfrm>
          <a:prstGeom prst="rect">
            <a:avLst/>
          </a:prstGeom>
        </p:spPr>
      </p:pic>
    </p:spTree>
    <p:extLst>
      <p:ext uri="{BB962C8B-B14F-4D97-AF65-F5344CB8AC3E}">
        <p14:creationId xmlns:p14="http://schemas.microsoft.com/office/powerpoint/2010/main" val="45760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Task 1: project management and engagement</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6</a:t>
            </a:fld>
            <a:endParaRPr lang="en-US"/>
          </a:p>
        </p:txBody>
      </p:sp>
      <p:sp>
        <p:nvSpPr>
          <p:cNvPr id="4" name="Text Placeholder 3">
            <a:extLst>
              <a:ext uri="{FF2B5EF4-FFF2-40B4-BE49-F238E27FC236}">
                <a16:creationId xmlns:a16="http://schemas.microsoft.com/office/drawing/2014/main" id="{01A8E38C-98ED-63B8-3D69-9909E11FD3B9}"/>
              </a:ext>
            </a:extLst>
          </p:cNvPr>
          <p:cNvSpPr>
            <a:spLocks noGrp="1"/>
          </p:cNvSpPr>
          <p:nvPr>
            <p:ph type="body" sz="quarter" idx="15"/>
          </p:nvPr>
        </p:nvSpPr>
        <p:spPr>
          <a:xfrm>
            <a:off x="462843" y="1534680"/>
            <a:ext cx="5117676" cy="4576128"/>
          </a:xfrm>
        </p:spPr>
        <p:txBody>
          <a:bodyPr/>
          <a:lstStyle/>
          <a:p>
            <a:pPr>
              <a:buFont typeface="Wingdings" pitchFamily="2" charset="2"/>
              <a:buChar char="ü"/>
            </a:pPr>
            <a:r>
              <a:rPr lang="en-US"/>
              <a:t>2 day Kickoff</a:t>
            </a:r>
          </a:p>
          <a:p>
            <a:pPr lvl="1">
              <a:buFont typeface="Arial" panose="020B0604020202020204" pitchFamily="34" charset="0"/>
              <a:buChar char="•"/>
            </a:pPr>
            <a:r>
              <a:rPr lang="en-US" sz="2000" i="1"/>
              <a:t>Held May 17-18</a:t>
            </a:r>
          </a:p>
          <a:p>
            <a:r>
              <a:rPr lang="en-US"/>
              <a:t>Project Coordination</a:t>
            </a:r>
          </a:p>
          <a:p>
            <a:pPr lvl="1"/>
            <a:r>
              <a:rPr lang="en-US" sz="2000"/>
              <a:t>Weekly meetings with PBDA</a:t>
            </a:r>
          </a:p>
          <a:p>
            <a:pPr lvl="1"/>
            <a:r>
              <a:rPr lang="en-US" sz="2000"/>
              <a:t>Weekly activity progress tracking</a:t>
            </a:r>
          </a:p>
          <a:p>
            <a:r>
              <a:rPr lang="en-US"/>
              <a:t>Strategy Support</a:t>
            </a:r>
          </a:p>
          <a:p>
            <a:pPr lvl="1"/>
            <a:r>
              <a:rPr lang="en-US" sz="2000"/>
              <a:t>Strategic planning session with PBDA</a:t>
            </a:r>
          </a:p>
          <a:p>
            <a:pPr lvl="1"/>
            <a:r>
              <a:rPr lang="en-US" sz="2000"/>
              <a:t>Stakeholder analysis &amp; database management</a:t>
            </a:r>
          </a:p>
          <a:p>
            <a:pPr lvl="1"/>
            <a:endParaRPr lang="en-US"/>
          </a:p>
          <a:p>
            <a:pPr lvl="1"/>
            <a:endParaRPr lang="en-US"/>
          </a:p>
          <a:p>
            <a:pPr lvl="1"/>
            <a:endParaRPr lang="en-US"/>
          </a:p>
          <a:p>
            <a:pPr lvl="1"/>
            <a:endParaRPr lang="en-US"/>
          </a:p>
          <a:p>
            <a:pPr lvl="1"/>
            <a:endParaRPr lang="en-US"/>
          </a:p>
          <a:p>
            <a:pPr lvl="1"/>
            <a:endParaRPr lang="en-US"/>
          </a:p>
        </p:txBody>
      </p:sp>
      <p:sp>
        <p:nvSpPr>
          <p:cNvPr id="5" name="Text Placeholder 4">
            <a:extLst>
              <a:ext uri="{FF2B5EF4-FFF2-40B4-BE49-F238E27FC236}">
                <a16:creationId xmlns:a16="http://schemas.microsoft.com/office/drawing/2014/main" id="{C1A052A3-E788-1B42-6F6E-20F160F694BB}"/>
              </a:ext>
            </a:extLst>
          </p:cNvPr>
          <p:cNvSpPr>
            <a:spLocks noGrp="1"/>
          </p:cNvSpPr>
          <p:nvPr>
            <p:ph type="body" sz="quarter" idx="16"/>
          </p:nvPr>
        </p:nvSpPr>
        <p:spPr>
          <a:xfrm>
            <a:off x="6489170" y="1534680"/>
            <a:ext cx="5523978" cy="4576128"/>
          </a:xfrm>
        </p:spPr>
        <p:txBody>
          <a:bodyPr/>
          <a:lstStyle/>
          <a:p>
            <a:r>
              <a:rPr lang="en-US"/>
              <a:t>Public Engagement</a:t>
            </a:r>
          </a:p>
          <a:p>
            <a:pPr lvl="1"/>
            <a:r>
              <a:rPr lang="en-US" sz="2000"/>
              <a:t>20 community events</a:t>
            </a:r>
          </a:p>
          <a:p>
            <a:pPr lvl="1"/>
            <a:r>
              <a:rPr lang="en-US" sz="2000"/>
              <a:t>4 Roundtables</a:t>
            </a:r>
          </a:p>
          <a:p>
            <a:pPr lvl="1"/>
            <a:r>
              <a:rPr lang="en-US" sz="2000"/>
              <a:t>Communications Toolkit</a:t>
            </a:r>
          </a:p>
          <a:p>
            <a:pPr lvl="1"/>
            <a:r>
              <a:rPr lang="en-US" sz="2000"/>
              <a:t>PBDA Subcommittee meetings</a:t>
            </a:r>
          </a:p>
          <a:p>
            <a:pPr lvl="1"/>
            <a:r>
              <a:rPr lang="en-US" sz="2000"/>
              <a:t>PBDA Board Meetings</a:t>
            </a:r>
          </a:p>
          <a:p>
            <a:pPr lvl="1"/>
            <a:r>
              <a:rPr lang="en-US" sz="2000"/>
              <a:t>Statewide survey</a:t>
            </a:r>
          </a:p>
          <a:p>
            <a:pPr lvl="1"/>
            <a:r>
              <a:rPr lang="en-US" sz="2000"/>
              <a:t>Other stakeholder involvement  </a:t>
            </a:r>
            <a:r>
              <a:rPr lang="en-US" sz="1800"/>
              <a:t>(including stakeholder working group participation, follow-up interviews, and a questionnaire)</a:t>
            </a:r>
          </a:p>
          <a:p>
            <a:pPr lvl="1"/>
            <a:r>
              <a:rPr lang="en-US" sz="2000"/>
              <a:t>And public engagement event tracking to meet NTIA requirements</a:t>
            </a:r>
            <a:endParaRPr lang="en-US"/>
          </a:p>
          <a:p>
            <a:endParaRPr lang="en-US"/>
          </a:p>
        </p:txBody>
      </p:sp>
    </p:spTree>
    <p:extLst>
      <p:ext uri="{BB962C8B-B14F-4D97-AF65-F5344CB8AC3E}">
        <p14:creationId xmlns:p14="http://schemas.microsoft.com/office/powerpoint/2010/main" val="406670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Task 2: 5 year action plan</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7</a:t>
            </a:fld>
            <a:endParaRPr lang="en-US"/>
          </a:p>
        </p:txBody>
      </p:sp>
      <p:sp>
        <p:nvSpPr>
          <p:cNvPr id="4" name="Text Placeholder 3">
            <a:extLst>
              <a:ext uri="{FF2B5EF4-FFF2-40B4-BE49-F238E27FC236}">
                <a16:creationId xmlns:a16="http://schemas.microsoft.com/office/drawing/2014/main" id="{01A8E38C-98ED-63B8-3D69-9909E11FD3B9}"/>
              </a:ext>
            </a:extLst>
          </p:cNvPr>
          <p:cNvSpPr>
            <a:spLocks noGrp="1"/>
          </p:cNvSpPr>
          <p:nvPr>
            <p:ph type="body" sz="quarter" idx="15"/>
          </p:nvPr>
        </p:nvSpPr>
        <p:spPr>
          <a:xfrm>
            <a:off x="462843" y="1524519"/>
            <a:ext cx="5117676" cy="4576128"/>
          </a:xfrm>
        </p:spPr>
        <p:txBody>
          <a:bodyPr/>
          <a:lstStyle/>
          <a:p>
            <a:r>
              <a:rPr lang="en-US"/>
              <a:t>Current State of Broadband</a:t>
            </a:r>
          </a:p>
          <a:p>
            <a:pPr lvl="1">
              <a:buFont typeface="Arial" panose="020B0604020202020204" pitchFamily="34" charset="0"/>
              <a:buChar char="•"/>
            </a:pPr>
            <a:r>
              <a:rPr lang="en-US" sz="1800"/>
              <a:t>Broadband Asset Inventory</a:t>
            </a:r>
          </a:p>
          <a:p>
            <a:pPr lvl="1">
              <a:buFont typeface="Arial" panose="020B0604020202020204" pitchFamily="34" charset="0"/>
              <a:buChar char="•"/>
            </a:pPr>
            <a:r>
              <a:rPr lang="en-US" sz="1800"/>
              <a:t>Existing programs, funding sources, planned projects, and capacity</a:t>
            </a:r>
          </a:p>
          <a:p>
            <a:pPr lvl="1">
              <a:buFont typeface="Arial" panose="020B0604020202020204" pitchFamily="34" charset="0"/>
              <a:buChar char="•"/>
            </a:pPr>
            <a:r>
              <a:rPr lang="en-US" sz="1800"/>
              <a:t>Existing partners</a:t>
            </a:r>
          </a:p>
          <a:p>
            <a:r>
              <a:rPr lang="en-US"/>
              <a:t>Barriers and Obstacles</a:t>
            </a:r>
          </a:p>
          <a:p>
            <a:pPr lvl="1">
              <a:buFont typeface="Arial" panose="020B0604020202020204" pitchFamily="34" charset="0"/>
              <a:buChar char="•"/>
            </a:pPr>
            <a:r>
              <a:rPr lang="en-US" sz="1800"/>
              <a:t>Assessment of known or anticipated barriers</a:t>
            </a:r>
          </a:p>
          <a:p>
            <a:r>
              <a:rPr lang="en-US"/>
              <a:t>Local Coordination</a:t>
            </a:r>
          </a:p>
          <a:p>
            <a:pPr lvl="1">
              <a:buFont typeface="Arial" panose="020B0604020202020204" pitchFamily="34" charset="0"/>
              <a:buChar char="•"/>
            </a:pPr>
            <a:r>
              <a:rPr lang="en-US" sz="1800"/>
              <a:t>Engagement to guide the 5 Year Plan</a:t>
            </a:r>
          </a:p>
          <a:p>
            <a:pPr lvl="1">
              <a:buFont typeface="Arial" panose="020B0604020202020204" pitchFamily="34" charset="0"/>
              <a:buChar char="•"/>
            </a:pPr>
            <a:r>
              <a:rPr lang="en-US" sz="1800"/>
              <a:t>A plan for continued local/ stakeholder collaboration and coordination</a:t>
            </a:r>
          </a:p>
        </p:txBody>
      </p:sp>
      <p:sp>
        <p:nvSpPr>
          <p:cNvPr id="5" name="Text Placeholder 4">
            <a:extLst>
              <a:ext uri="{FF2B5EF4-FFF2-40B4-BE49-F238E27FC236}">
                <a16:creationId xmlns:a16="http://schemas.microsoft.com/office/drawing/2014/main" id="{C1A052A3-E788-1B42-6F6E-20F160F694BB}"/>
              </a:ext>
            </a:extLst>
          </p:cNvPr>
          <p:cNvSpPr>
            <a:spLocks noGrp="1"/>
          </p:cNvSpPr>
          <p:nvPr>
            <p:ph type="body" sz="quarter" idx="16"/>
          </p:nvPr>
        </p:nvSpPr>
        <p:spPr>
          <a:xfrm>
            <a:off x="6656643" y="1534680"/>
            <a:ext cx="5117676" cy="4576128"/>
          </a:xfrm>
        </p:spPr>
        <p:txBody>
          <a:bodyPr/>
          <a:lstStyle/>
          <a:p>
            <a:r>
              <a:rPr lang="en-US"/>
              <a:t>Implementation Steps</a:t>
            </a:r>
          </a:p>
          <a:p>
            <a:pPr lvl="1">
              <a:buFont typeface="Arial" panose="020B0604020202020204" pitchFamily="34" charset="0"/>
              <a:buChar char="•"/>
            </a:pPr>
            <a:r>
              <a:rPr lang="en-US" sz="1800"/>
              <a:t>Goals and strategies</a:t>
            </a:r>
          </a:p>
          <a:p>
            <a:pPr lvl="1">
              <a:buFont typeface="Arial" panose="020B0604020202020204" pitchFamily="34" charset="0"/>
              <a:buChar char="•"/>
            </a:pPr>
            <a:r>
              <a:rPr lang="en-US" sz="1800"/>
              <a:t>Broadband Readiness Framework and Checklist</a:t>
            </a:r>
          </a:p>
          <a:p>
            <a:pPr lvl="1">
              <a:buFont typeface="Arial" panose="020B0604020202020204" pitchFamily="34" charset="0"/>
              <a:buChar char="•"/>
            </a:pPr>
            <a:r>
              <a:rPr lang="en-US" sz="1800"/>
              <a:t>High-level plan for universal service, including timeline and costs</a:t>
            </a:r>
          </a:p>
          <a:p>
            <a:pPr lvl="1">
              <a:buFont typeface="Arial" panose="020B0604020202020204" pitchFamily="34" charset="0"/>
              <a:buChar char="•"/>
            </a:pPr>
            <a:r>
              <a:rPr lang="en-US" sz="1800"/>
              <a:t>Digital equity and inclusion goals</a:t>
            </a:r>
          </a:p>
          <a:p>
            <a:pPr lvl="1">
              <a:buFont typeface="Arial" panose="020B0604020202020204" pitchFamily="34" charset="0"/>
              <a:buChar char="•"/>
            </a:pPr>
            <a:r>
              <a:rPr lang="en-US" sz="1800"/>
              <a:t>Plan alignment with other statewide connectivity priorities</a:t>
            </a:r>
          </a:p>
          <a:p>
            <a:pPr lvl="2">
              <a:buFont typeface="Arial" panose="020B0604020202020204" pitchFamily="34" charset="0"/>
              <a:buChar char="•"/>
            </a:pPr>
            <a:r>
              <a:rPr lang="en-US" sz="1800"/>
              <a:t>Local/county broadband plans</a:t>
            </a:r>
          </a:p>
          <a:p>
            <a:pPr lvl="2">
              <a:buFont typeface="Arial" panose="020B0604020202020204" pitchFamily="34" charset="0"/>
              <a:buChar char="•"/>
            </a:pPr>
            <a:r>
              <a:rPr lang="en-US" sz="1800"/>
              <a:t>Other relevant and connected efforts across sectors, i.e. economic development</a:t>
            </a:r>
          </a:p>
          <a:p>
            <a:pPr lvl="2">
              <a:buFont typeface="Arial" panose="020B0604020202020204" pitchFamily="34" charset="0"/>
              <a:buChar char="•"/>
            </a:pPr>
            <a:endParaRPr lang="en-US" sz="2000"/>
          </a:p>
          <a:p>
            <a:pPr lvl="1">
              <a:buFont typeface="Arial" panose="020B0604020202020204" pitchFamily="34" charset="0"/>
              <a:buChar char="•"/>
            </a:pPr>
            <a:endParaRPr lang="en-US" sz="2000"/>
          </a:p>
          <a:p>
            <a:pPr lvl="1">
              <a:buFont typeface="Arial" panose="020B0604020202020204" pitchFamily="34" charset="0"/>
              <a:buChar char="•"/>
            </a:pPr>
            <a:endParaRPr lang="en-US" sz="2000"/>
          </a:p>
          <a:p>
            <a:pPr lvl="1"/>
            <a:endParaRPr lang="en-US"/>
          </a:p>
        </p:txBody>
      </p:sp>
    </p:spTree>
    <p:extLst>
      <p:ext uri="{BB962C8B-B14F-4D97-AF65-F5344CB8AC3E}">
        <p14:creationId xmlns:p14="http://schemas.microsoft.com/office/powerpoint/2010/main" val="177052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2D19-9F34-C9EC-236E-215C28C6E4E2}"/>
              </a:ext>
            </a:extLst>
          </p:cNvPr>
          <p:cNvSpPr>
            <a:spLocks noGrp="1"/>
          </p:cNvSpPr>
          <p:nvPr>
            <p:ph type="title"/>
          </p:nvPr>
        </p:nvSpPr>
        <p:spPr/>
        <p:txBody>
          <a:bodyPr/>
          <a:lstStyle/>
          <a:p>
            <a:r>
              <a:rPr lang="en-US"/>
              <a:t>Task 3: digital equity plan</a:t>
            </a:r>
          </a:p>
        </p:txBody>
      </p:sp>
      <p:sp>
        <p:nvSpPr>
          <p:cNvPr id="3" name="Slide Number Placeholder 2">
            <a:extLst>
              <a:ext uri="{FF2B5EF4-FFF2-40B4-BE49-F238E27FC236}">
                <a16:creationId xmlns:a16="http://schemas.microsoft.com/office/drawing/2014/main" id="{11ACD2A1-FF02-2278-0530-7C261AD22940}"/>
              </a:ext>
            </a:extLst>
          </p:cNvPr>
          <p:cNvSpPr>
            <a:spLocks noGrp="1"/>
          </p:cNvSpPr>
          <p:nvPr>
            <p:ph type="sldNum" sz="quarter" idx="12"/>
          </p:nvPr>
        </p:nvSpPr>
        <p:spPr/>
        <p:txBody>
          <a:bodyPr/>
          <a:lstStyle/>
          <a:p>
            <a:fld id="{365B981D-4030-6842-946E-1F7B39BFC8BB}" type="slidenum">
              <a:rPr lang="en-US" smtClean="0"/>
              <a:pPr/>
              <a:t>8</a:t>
            </a:fld>
            <a:endParaRPr lang="en-US"/>
          </a:p>
        </p:txBody>
      </p:sp>
      <p:sp>
        <p:nvSpPr>
          <p:cNvPr id="4" name="Text Placeholder 3">
            <a:extLst>
              <a:ext uri="{FF2B5EF4-FFF2-40B4-BE49-F238E27FC236}">
                <a16:creationId xmlns:a16="http://schemas.microsoft.com/office/drawing/2014/main" id="{01A8E38C-98ED-63B8-3D69-9909E11FD3B9}"/>
              </a:ext>
            </a:extLst>
          </p:cNvPr>
          <p:cNvSpPr>
            <a:spLocks noGrp="1"/>
          </p:cNvSpPr>
          <p:nvPr>
            <p:ph type="body" sz="quarter" idx="15"/>
          </p:nvPr>
        </p:nvSpPr>
        <p:spPr>
          <a:xfrm>
            <a:off x="516927" y="1534160"/>
            <a:ext cx="5677044" cy="3401095"/>
          </a:xfrm>
        </p:spPr>
        <p:txBody>
          <a:bodyPr/>
          <a:lstStyle/>
          <a:p>
            <a:r>
              <a:rPr lang="en-US"/>
              <a:t>Barriers and Needs Assessment</a:t>
            </a:r>
          </a:p>
          <a:p>
            <a:pPr lvl="1">
              <a:buFont typeface="Arial" panose="020B0604020202020204" pitchFamily="34" charset="0"/>
              <a:buChar char="•"/>
            </a:pPr>
            <a:r>
              <a:rPr lang="en-US" sz="1600"/>
              <a:t>Digital Equity Asset Inventory</a:t>
            </a:r>
          </a:p>
          <a:p>
            <a:pPr lvl="1">
              <a:buFont typeface="Arial" panose="020B0604020202020204" pitchFamily="34" charset="0"/>
              <a:buChar char="•"/>
            </a:pPr>
            <a:r>
              <a:rPr lang="en-US" sz="1600"/>
              <a:t>Stakeholder Inventory Questionnaire </a:t>
            </a:r>
          </a:p>
          <a:p>
            <a:pPr lvl="1">
              <a:buFont typeface="Arial" panose="020B0604020202020204" pitchFamily="34" charset="0"/>
              <a:buChar char="•"/>
            </a:pPr>
            <a:r>
              <a:rPr lang="en-US" sz="1600"/>
              <a:t>Deep Dive Stakeholder Interviews </a:t>
            </a:r>
          </a:p>
          <a:p>
            <a:pPr lvl="1">
              <a:buFont typeface="Arial" panose="020B0604020202020204" pitchFamily="34" charset="0"/>
              <a:buChar char="•"/>
            </a:pPr>
            <a:r>
              <a:rPr lang="en-US" sz="1600"/>
              <a:t>Incorporation of Localized Digital Equity Plans</a:t>
            </a:r>
          </a:p>
          <a:p>
            <a:r>
              <a:rPr lang="en-US"/>
              <a:t>Development of an Implementation Strategy </a:t>
            </a:r>
          </a:p>
          <a:p>
            <a:pPr lvl="1">
              <a:buFont typeface="Arial" panose="020B0604020202020204" pitchFamily="34" charset="0"/>
              <a:buChar char="•"/>
            </a:pPr>
            <a:r>
              <a:rPr lang="en-US" sz="1600"/>
              <a:t>Measurable Objectives (goals)</a:t>
            </a:r>
          </a:p>
          <a:p>
            <a:pPr lvl="1">
              <a:buFont typeface="Arial" panose="020B0604020202020204" pitchFamily="34" charset="0"/>
              <a:buChar char="•"/>
            </a:pPr>
            <a:r>
              <a:rPr lang="en-US" sz="1600"/>
              <a:t>Performance Standards</a:t>
            </a:r>
          </a:p>
          <a:p>
            <a:pPr lvl="1">
              <a:buFont typeface="Arial" panose="020B0604020202020204" pitchFamily="34" charset="0"/>
              <a:buChar char="•"/>
            </a:pPr>
            <a:r>
              <a:rPr lang="en-US" sz="1600"/>
              <a:t>Best Practices and NDIA Collaboration</a:t>
            </a:r>
          </a:p>
          <a:p>
            <a:pPr lvl="1">
              <a:buFont typeface="Arial" panose="020B0604020202020204" pitchFamily="34" charset="0"/>
              <a:buChar char="•"/>
            </a:pPr>
            <a:r>
              <a:rPr lang="en-US" sz="1600"/>
              <a:t>Partnerships for Implementation</a:t>
            </a:r>
          </a:p>
          <a:p>
            <a:r>
              <a:rPr lang="en-US"/>
              <a:t>Coordinated Stakeholder Outreach</a:t>
            </a:r>
            <a:endParaRPr lang="en-US" sz="3200"/>
          </a:p>
          <a:p>
            <a:pPr lvl="1"/>
            <a:endParaRPr lang="en-US"/>
          </a:p>
        </p:txBody>
      </p:sp>
      <p:sp>
        <p:nvSpPr>
          <p:cNvPr id="5" name="Text Placeholder 4">
            <a:extLst>
              <a:ext uri="{FF2B5EF4-FFF2-40B4-BE49-F238E27FC236}">
                <a16:creationId xmlns:a16="http://schemas.microsoft.com/office/drawing/2014/main" id="{C1A052A3-E788-1B42-6F6E-20F160F694BB}"/>
              </a:ext>
            </a:extLst>
          </p:cNvPr>
          <p:cNvSpPr>
            <a:spLocks noGrp="1"/>
          </p:cNvSpPr>
          <p:nvPr>
            <p:ph type="body" sz="quarter" idx="16"/>
          </p:nvPr>
        </p:nvSpPr>
        <p:spPr>
          <a:xfrm>
            <a:off x="6656643" y="1544322"/>
            <a:ext cx="5117676" cy="4576128"/>
          </a:xfrm>
        </p:spPr>
        <p:txBody>
          <a:bodyPr/>
          <a:lstStyle/>
          <a:p>
            <a:r>
              <a:rPr lang="en-US"/>
              <a:t>Final Plan</a:t>
            </a:r>
          </a:p>
          <a:p>
            <a:pPr lvl="1">
              <a:buFont typeface="Arial" panose="020B0604020202020204" pitchFamily="34" charset="0"/>
              <a:buChar char="•"/>
            </a:pPr>
            <a:r>
              <a:rPr lang="en-US" sz="1600"/>
              <a:t>Prefinal to PBDA</a:t>
            </a:r>
          </a:p>
          <a:p>
            <a:pPr lvl="1">
              <a:buFont typeface="Arial" panose="020B0604020202020204" pitchFamily="34" charset="0"/>
              <a:buChar char="•"/>
            </a:pPr>
            <a:r>
              <a:rPr lang="en-US" sz="1600"/>
              <a:t>30-day Public Review and comment period</a:t>
            </a:r>
          </a:p>
          <a:p>
            <a:pPr lvl="1">
              <a:buFont typeface="Arial" panose="020B0604020202020204" pitchFamily="34" charset="0"/>
              <a:buChar char="•"/>
            </a:pPr>
            <a:r>
              <a:rPr lang="en-US" sz="1600"/>
              <a:t>Comment tracker monitored and completed</a:t>
            </a:r>
          </a:p>
          <a:p>
            <a:pPr lvl="1">
              <a:buFont typeface="Arial" panose="020B0604020202020204" pitchFamily="34" charset="0"/>
              <a:buChar char="•"/>
            </a:pPr>
            <a:r>
              <a:rPr lang="en-US" sz="1600"/>
              <a:t>Final Plan completed for NTIA submission</a:t>
            </a:r>
          </a:p>
        </p:txBody>
      </p:sp>
    </p:spTree>
    <p:extLst>
      <p:ext uri="{BB962C8B-B14F-4D97-AF65-F5344CB8AC3E}">
        <p14:creationId xmlns:p14="http://schemas.microsoft.com/office/powerpoint/2010/main" val="20741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EFAA-0D0F-CA99-B6E0-E5374193ADFE}"/>
              </a:ext>
            </a:extLst>
          </p:cNvPr>
          <p:cNvSpPr>
            <a:spLocks noGrp="1"/>
          </p:cNvSpPr>
          <p:nvPr>
            <p:ph type="title"/>
          </p:nvPr>
        </p:nvSpPr>
        <p:spPr/>
        <p:txBody>
          <a:bodyPr/>
          <a:lstStyle/>
          <a:p>
            <a:r>
              <a:rPr lang="en-US"/>
              <a:t>Timeline – ongoing Public Engagement</a:t>
            </a:r>
          </a:p>
        </p:txBody>
      </p:sp>
      <p:sp>
        <p:nvSpPr>
          <p:cNvPr id="3" name="Slide Number Placeholder 2">
            <a:extLst>
              <a:ext uri="{FF2B5EF4-FFF2-40B4-BE49-F238E27FC236}">
                <a16:creationId xmlns:a16="http://schemas.microsoft.com/office/drawing/2014/main" id="{9616E846-EEFD-DBE2-8CB5-A95CA33A8AF6}"/>
              </a:ext>
            </a:extLst>
          </p:cNvPr>
          <p:cNvSpPr>
            <a:spLocks noGrp="1"/>
          </p:cNvSpPr>
          <p:nvPr>
            <p:ph type="sldNum" sz="quarter" idx="12"/>
          </p:nvPr>
        </p:nvSpPr>
        <p:spPr/>
        <p:txBody>
          <a:bodyPr/>
          <a:lstStyle/>
          <a:p>
            <a:fld id="{365B981D-4030-6842-946E-1F7B39BFC8BB}" type="slidenum">
              <a:rPr lang="en-US" smtClean="0"/>
              <a:pPr/>
              <a:t>9</a:t>
            </a:fld>
            <a:endParaRPr lang="en-US"/>
          </a:p>
        </p:txBody>
      </p:sp>
      <p:cxnSp>
        <p:nvCxnSpPr>
          <p:cNvPr id="6" name="Straight Connector 5">
            <a:extLst>
              <a:ext uri="{FF2B5EF4-FFF2-40B4-BE49-F238E27FC236}">
                <a16:creationId xmlns:a16="http://schemas.microsoft.com/office/drawing/2014/main" id="{4F19BB49-BCBC-7A43-F291-75BA5EB6E19C}"/>
              </a:ext>
            </a:extLst>
          </p:cNvPr>
          <p:cNvCxnSpPr>
            <a:cxnSpLocks/>
          </p:cNvCxnSpPr>
          <p:nvPr/>
        </p:nvCxnSpPr>
        <p:spPr>
          <a:xfrm>
            <a:off x="690465" y="2676527"/>
            <a:ext cx="10699585" cy="0"/>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8014021-02C4-E503-C745-90A3AF95E03B}"/>
              </a:ext>
            </a:extLst>
          </p:cNvPr>
          <p:cNvSpPr txBox="1"/>
          <p:nvPr/>
        </p:nvSpPr>
        <p:spPr>
          <a:xfrm>
            <a:off x="1071604" y="2029814"/>
            <a:ext cx="2153154"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Fall 2022 – Spring 2023</a:t>
            </a:r>
          </a:p>
        </p:txBody>
      </p:sp>
      <p:sp>
        <p:nvSpPr>
          <p:cNvPr id="25" name="TextBox 24">
            <a:extLst>
              <a:ext uri="{FF2B5EF4-FFF2-40B4-BE49-F238E27FC236}">
                <a16:creationId xmlns:a16="http://schemas.microsoft.com/office/drawing/2014/main" id="{D9218655-948B-7E81-D351-C08032671102}"/>
              </a:ext>
            </a:extLst>
          </p:cNvPr>
          <p:cNvSpPr txBox="1"/>
          <p:nvPr/>
        </p:nvSpPr>
        <p:spPr>
          <a:xfrm>
            <a:off x="4715317" y="2029814"/>
            <a:ext cx="2029466" cy="523220"/>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June-July</a:t>
            </a:r>
          </a:p>
          <a:p>
            <a:r>
              <a:rPr lang="en-US" sz="1400" i="1">
                <a:latin typeface="Arial" panose="020B0604020202020204" pitchFamily="34" charset="0"/>
                <a:cs typeface="Arial" panose="020B0604020202020204" pitchFamily="34" charset="0"/>
              </a:rPr>
              <a:t>*into August as needed</a:t>
            </a:r>
          </a:p>
        </p:txBody>
      </p:sp>
      <p:sp>
        <p:nvSpPr>
          <p:cNvPr id="32" name="TextBox 31">
            <a:extLst>
              <a:ext uri="{FF2B5EF4-FFF2-40B4-BE49-F238E27FC236}">
                <a16:creationId xmlns:a16="http://schemas.microsoft.com/office/drawing/2014/main" id="{2AC7359D-52FD-EB93-47E6-3CAF8EBADA18}"/>
              </a:ext>
            </a:extLst>
          </p:cNvPr>
          <p:cNvSpPr txBox="1"/>
          <p:nvPr/>
        </p:nvSpPr>
        <p:spPr>
          <a:xfrm>
            <a:off x="1004207" y="3117664"/>
            <a:ext cx="2577187" cy="1785104"/>
          </a:xfrm>
          <a:prstGeom prst="rect">
            <a:avLst/>
          </a:prstGeom>
          <a:noFill/>
        </p:spPr>
        <p:txBody>
          <a:bodyPr wrap="square" rtlCol="0">
            <a:spAutoFit/>
          </a:bodyPr>
          <a:lstStyle/>
          <a:p>
            <a:r>
              <a:rPr lang="en-US" sz="1100" b="1">
                <a:solidFill>
                  <a:srgbClr val="002060"/>
                </a:solidFill>
                <a:latin typeface="Arial" panose="020B0604020202020204" pitchFamily="34" charset="0"/>
                <a:cs typeface="Arial" panose="020B0604020202020204" pitchFamily="34" charset="0"/>
              </a:rPr>
              <a:t>PBDA Engagement statewide</a:t>
            </a:r>
          </a:p>
          <a:p>
            <a:endParaRPr lang="en-US" sz="1100" b="1">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Visits to county leaders across PA</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Listening sessions</a:t>
            </a: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County leaders survey</a:t>
            </a: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endParaRPr lang="en-US" sz="1100" b="1">
              <a:solidFill>
                <a:srgbClr val="002060"/>
              </a:solidFill>
              <a:latin typeface="Arial" panose="020B0604020202020204" pitchFamily="34" charset="0"/>
              <a:cs typeface="Arial" panose="020B0604020202020204" pitchFamily="34" charset="0"/>
            </a:endParaRPr>
          </a:p>
          <a:p>
            <a:endParaRPr lang="en-US" sz="1100" b="1">
              <a:solidFill>
                <a:srgbClr val="002060"/>
              </a:solidFill>
              <a:latin typeface="Arial" panose="020B0604020202020204" pitchFamily="34" charset="0"/>
              <a:cs typeface="Arial" panose="020B0604020202020204" pitchFamily="34" charset="0"/>
            </a:endParaRPr>
          </a:p>
          <a:p>
            <a:endParaRPr lang="en-US" sz="1100" b="1">
              <a:solidFill>
                <a:srgbClr val="002060"/>
              </a:solidFill>
              <a:latin typeface="Arial" panose="020B0604020202020204" pitchFamily="34" charset="0"/>
              <a:cs typeface="Arial" panose="020B0604020202020204" pitchFamily="34" charset="0"/>
            </a:endParaRPr>
          </a:p>
          <a:p>
            <a:endParaRPr lang="en-US" sz="1100" b="1">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5AB50CD-EAF4-EDDB-5006-48BC69B56A08}"/>
              </a:ext>
            </a:extLst>
          </p:cNvPr>
          <p:cNvSpPr txBox="1"/>
          <p:nvPr/>
        </p:nvSpPr>
        <p:spPr>
          <a:xfrm>
            <a:off x="8389530" y="1997082"/>
            <a:ext cx="1535998"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Fall 2023 – 2024</a:t>
            </a:r>
          </a:p>
        </p:txBody>
      </p:sp>
      <p:cxnSp>
        <p:nvCxnSpPr>
          <p:cNvPr id="9" name="Straight Connector 8">
            <a:extLst>
              <a:ext uri="{FF2B5EF4-FFF2-40B4-BE49-F238E27FC236}">
                <a16:creationId xmlns:a16="http://schemas.microsoft.com/office/drawing/2014/main" id="{3C8169D0-B54E-738B-BD1E-76CA1FEEC00F}"/>
              </a:ext>
            </a:extLst>
          </p:cNvPr>
          <p:cNvCxnSpPr>
            <a:cxnSpLocks/>
          </p:cNvCxnSpPr>
          <p:nvPr/>
        </p:nvCxnSpPr>
        <p:spPr>
          <a:xfrm flipV="1">
            <a:off x="4155429" y="1660124"/>
            <a:ext cx="0" cy="3151573"/>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187C4C9-62F6-BA2A-A72D-964973379B8D}"/>
              </a:ext>
            </a:extLst>
          </p:cNvPr>
          <p:cNvCxnSpPr>
            <a:cxnSpLocks/>
          </p:cNvCxnSpPr>
          <p:nvPr/>
        </p:nvCxnSpPr>
        <p:spPr>
          <a:xfrm flipV="1">
            <a:off x="7221265" y="1615016"/>
            <a:ext cx="0" cy="3196681"/>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1E5001B2-76A1-E64B-0176-0355EDB0C67A}"/>
              </a:ext>
            </a:extLst>
          </p:cNvPr>
          <p:cNvSpPr txBox="1"/>
          <p:nvPr/>
        </p:nvSpPr>
        <p:spPr>
          <a:xfrm>
            <a:off x="4507503" y="3117664"/>
            <a:ext cx="2394033" cy="3139321"/>
          </a:xfrm>
          <a:prstGeom prst="rect">
            <a:avLst/>
          </a:prstGeom>
          <a:noFill/>
        </p:spPr>
        <p:txBody>
          <a:bodyPr wrap="square" rtlCol="0">
            <a:spAutoFit/>
          </a:bodyPr>
          <a:lstStyle/>
          <a:p>
            <a:r>
              <a:rPr lang="en-US" sz="1100" b="1">
                <a:solidFill>
                  <a:srgbClr val="002060"/>
                </a:solidFill>
                <a:latin typeface="Arial" panose="020B0604020202020204" pitchFamily="34" charset="0"/>
                <a:cs typeface="Arial" panose="020B0604020202020204" pitchFamily="34" charset="0"/>
              </a:rPr>
              <a:t>Primary period of public engagement for the 2 Plans</a:t>
            </a:r>
          </a:p>
          <a:p>
            <a:endParaRPr lang="en-US" sz="1100" b="1">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20 Community Conversations </a:t>
            </a:r>
            <a:r>
              <a:rPr lang="en-US" sz="1100" i="1">
                <a:latin typeface="Arial" panose="020B0604020202020204" pitchFamily="34" charset="0"/>
                <a:cs typeface="Arial" panose="020B0604020202020204" pitchFamily="34" charset="0"/>
              </a:rPr>
              <a:t>(in-person)</a:t>
            </a:r>
            <a:br>
              <a:rPr lang="en-US" sz="1100" i="1">
                <a:latin typeface="Arial" panose="020B0604020202020204" pitchFamily="34" charset="0"/>
                <a:cs typeface="Arial" panose="020B0604020202020204" pitchFamily="34" charset="0"/>
              </a:rPr>
            </a:br>
            <a:endParaRPr lang="en-US" sz="1100" i="1">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5- 6 Roundtables  </a:t>
            </a:r>
            <a:br>
              <a:rPr lang="en-US" sz="1100">
                <a:latin typeface="Arial" panose="020B0604020202020204" pitchFamily="34" charset="0"/>
                <a:cs typeface="Arial" panose="020B0604020202020204" pitchFamily="34" charset="0"/>
              </a:rPr>
            </a:br>
            <a:r>
              <a:rPr lang="en-US" sz="1100" i="1">
                <a:latin typeface="Arial" panose="020B0604020202020204" pitchFamily="34" charset="0"/>
                <a:cs typeface="Arial" panose="020B0604020202020204" pitchFamily="34" charset="0"/>
              </a:rPr>
              <a:t>(some in-person, some virtual)</a:t>
            </a:r>
            <a:br>
              <a:rPr lang="en-US" sz="1100" i="1">
                <a:latin typeface="Arial" panose="020B0604020202020204" pitchFamily="34" charset="0"/>
                <a:cs typeface="Arial" panose="020B0604020202020204" pitchFamily="34" charset="0"/>
              </a:rPr>
            </a:br>
            <a:endParaRPr lang="en-US" sz="1100" i="1">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Biweekly Stakeholder Working Group meetings</a:t>
            </a: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Public Survey</a:t>
            </a:r>
          </a:p>
          <a:p>
            <a:pPr marL="171450" indent="-171450">
              <a:buFont typeface="Arial" panose="020B0604020202020204" pitchFamily="34" charset="0"/>
              <a:buChar char="•"/>
            </a:pP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panose="020B0604020202020204" pitchFamily="34" charset="0"/>
                <a:cs typeface="Arial" panose="020B0604020202020204" pitchFamily="34" charset="0"/>
              </a:rPr>
              <a:t>Targeted outreach via a questionnaire and follow-up interviews</a:t>
            </a:r>
            <a:endParaRPr lang="en-US" sz="1100" b="1">
              <a:solidFill>
                <a:srgbClr val="002060"/>
              </a:solidFill>
              <a:latin typeface="Arial" panose="020B0604020202020204" pitchFamily="34" charset="0"/>
              <a:cs typeface="Arial" panose="020B0604020202020204" pitchFamily="34" charset="0"/>
            </a:endParaRPr>
          </a:p>
          <a:p>
            <a:endParaRPr lang="en-US" sz="11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610331A-AD34-ED20-E6B5-3787EB4D659A}"/>
              </a:ext>
            </a:extLst>
          </p:cNvPr>
          <p:cNvSpPr txBox="1"/>
          <p:nvPr/>
        </p:nvSpPr>
        <p:spPr>
          <a:xfrm>
            <a:off x="7844138" y="3117664"/>
            <a:ext cx="3204859" cy="1954381"/>
          </a:xfrm>
          <a:prstGeom prst="rect">
            <a:avLst/>
          </a:prstGeom>
          <a:noFill/>
        </p:spPr>
        <p:txBody>
          <a:bodyPr wrap="square" lIns="91440" tIns="45720" rIns="91440" bIns="45720" rtlCol="0" anchor="t">
            <a:spAutoFit/>
          </a:bodyPr>
          <a:lstStyle/>
          <a:p>
            <a:r>
              <a:rPr lang="en-US" sz="1100" b="1">
                <a:solidFill>
                  <a:srgbClr val="002060"/>
                </a:solidFill>
                <a:latin typeface="Arial"/>
                <a:cs typeface="Arial"/>
              </a:rPr>
              <a:t>PBDA Continued Local Coordination required</a:t>
            </a:r>
            <a:br>
              <a:rPr lang="en-US" sz="1100" b="1">
                <a:latin typeface="Arial" panose="020B0604020202020204" pitchFamily="34" charset="0"/>
                <a:cs typeface="Arial" panose="020B0604020202020204" pitchFamily="34" charset="0"/>
              </a:rPr>
            </a:br>
            <a:br>
              <a:rPr lang="en-US" sz="1100" b="1">
                <a:latin typeface="Arial" panose="020B0604020202020204" pitchFamily="34" charset="0"/>
                <a:cs typeface="Arial" panose="020B0604020202020204" pitchFamily="34" charset="0"/>
              </a:rPr>
            </a:br>
            <a:r>
              <a:rPr lang="en-US" sz="1100">
                <a:latin typeface="Arial"/>
                <a:cs typeface="Arial"/>
              </a:rPr>
              <a:t>The following are PBDA steps that will follow after the Plans are submitted.</a:t>
            </a:r>
            <a:endParaRPr lang="en-US" sz="1100" i="1">
              <a:latin typeface="Arial" panose="020B0604020202020204" pitchFamily="34" charset="0"/>
              <a:cs typeface="Arial" panose="020B0604020202020204" pitchFamily="34" charset="0"/>
            </a:endParaRPr>
          </a:p>
          <a:p>
            <a:endParaRPr lang="en-US" sz="1100">
              <a:solidFill>
                <a:srgbClr val="00206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a:cs typeface="Arial"/>
              </a:rPr>
              <a:t>The Initial Proposal requires public outreach and a 30 day public comment period.</a:t>
            </a:r>
            <a:br>
              <a:rPr lang="en-US" sz="1100">
                <a:latin typeface="Arial" panose="020B0604020202020204" pitchFamily="34" charset="0"/>
                <a:cs typeface="Arial" panose="020B0604020202020204" pitchFamily="34" charset="0"/>
              </a:rPr>
            </a:br>
            <a:endParaRPr lang="en-US"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a:latin typeface="Arial"/>
                <a:cs typeface="Arial"/>
              </a:rPr>
              <a:t>The Final Proposal requires repeated public outreach.</a:t>
            </a:r>
          </a:p>
        </p:txBody>
      </p:sp>
    </p:spTree>
    <p:extLst>
      <p:ext uri="{BB962C8B-B14F-4D97-AF65-F5344CB8AC3E}">
        <p14:creationId xmlns:p14="http://schemas.microsoft.com/office/powerpoint/2010/main" val="1812365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873354F11DDB4184229F53986B9E2D" ma:contentTypeVersion="4" ma:contentTypeDescription="Create a new document." ma:contentTypeScope="" ma:versionID="3f36dc4741acd2825cd1cece613c0548">
  <xsd:schema xmlns:xsd="http://www.w3.org/2001/XMLSchema" xmlns:xs="http://www.w3.org/2001/XMLSchema" xmlns:p="http://schemas.microsoft.com/office/2006/metadata/properties" xmlns:ns2="6c629213-a2b6-46a2-9a9e-12ef23c45fc2" xmlns:ns3="7b8f29bc-c693-4a3e-a58e-407df30525c6" targetNamespace="http://schemas.microsoft.com/office/2006/metadata/properties" ma:root="true" ma:fieldsID="f766094d4d89f9232c55b75eddac7a59" ns2:_="" ns3:_="">
    <xsd:import namespace="6c629213-a2b6-46a2-9a9e-12ef23c45fc2"/>
    <xsd:import namespace="7b8f29bc-c693-4a3e-a58e-407df30525c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29213-a2b6-46a2-9a9e-12ef23c45f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f29bc-c693-4a3e-a58e-407df30525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0FFAC5-00DD-42CF-A1D7-88C6D81B92A7}">
  <ds:schemaRefs>
    <ds:schemaRef ds:uri="http://schemas.microsoft.com/sharepoint/v3/contenttype/forms"/>
  </ds:schemaRefs>
</ds:datastoreItem>
</file>

<file path=customXml/itemProps2.xml><?xml version="1.0" encoding="utf-8"?>
<ds:datastoreItem xmlns:ds="http://schemas.openxmlformats.org/officeDocument/2006/customXml" ds:itemID="{2ECD6C6C-B2F8-4B1F-B7D0-B40704B82E46}">
  <ds:schemaRefs>
    <ds:schemaRef ds:uri="6c629213-a2b6-46a2-9a9e-12ef23c45fc2"/>
    <ds:schemaRef ds:uri="7b8f29bc-c693-4a3e-a58e-407df30525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C19D594-E711-4EED-9171-D83322DD5AF1}">
  <ds:schemaRefs>
    <ds:schemaRef ds:uri="http://purl.org/dc/dcmitype/"/>
    <ds:schemaRef ds:uri="http://schemas.microsoft.com/office/infopath/2007/PartnerControls"/>
    <ds:schemaRef ds:uri="7b8f29bc-c693-4a3e-a58e-407df30525c6"/>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6c629213-a2b6-46a2-9a9e-12ef23c45fc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TotalTime>
  <Words>2086</Words>
  <Application>Microsoft Office PowerPoint</Application>
  <PresentationFormat>Widescreen</PresentationFormat>
  <Paragraphs>399</Paragraphs>
  <Slides>24</Slides>
  <Notes>1</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Euphemia</vt:lpstr>
      <vt:lpstr>Symbol</vt:lpstr>
      <vt:lpstr>Wingdings</vt:lpstr>
      <vt:lpstr>Office Theme</vt:lpstr>
      <vt:lpstr> INTERNET FOR ALL:  CONNECTING THE COMMONWEALTH OF Pennsylvania</vt:lpstr>
      <vt:lpstr>Our bead and digital equity planning team</vt:lpstr>
      <vt:lpstr>Our commitment to collaboration</vt:lpstr>
      <vt:lpstr>schedule</vt:lpstr>
      <vt:lpstr>Funding implications</vt:lpstr>
      <vt:lpstr>Task 1: project management and engagement</vt:lpstr>
      <vt:lpstr>Task 2: 5 year action plan</vt:lpstr>
      <vt:lpstr>Task 3: digital equity plan</vt:lpstr>
      <vt:lpstr>Timeline – ongoing Public Engagement</vt:lpstr>
      <vt:lpstr> INTERNET FOR ALL:  CONNECTING THE COMMONWEALTH OF Pennsylvania</vt:lpstr>
      <vt:lpstr>NTIA Objectives for Public Engagement</vt:lpstr>
      <vt:lpstr>Public Engagement – 4 Key Components</vt:lpstr>
      <vt:lpstr>Community Conversations         Roundtables </vt:lpstr>
      <vt:lpstr>Timeline – Public Engagement events</vt:lpstr>
      <vt:lpstr>Community Conversation Cohost Requirements</vt:lpstr>
      <vt:lpstr>Community Conversation Cohost Toolkit</vt:lpstr>
      <vt:lpstr>Kirsten.Compitello@mbakerintl.com  (Digital Equity Plan Lead)  Elizabeth.Crow@mbakerintl.com  (Engagement Lead)  </vt:lpstr>
      <vt:lpstr>PowerPoint Presentation</vt:lpstr>
      <vt:lpstr>Broadband Equity, Access, and Deployment (BEAD) Program </vt:lpstr>
      <vt:lpstr>Broadband Equity, Access, and Deployment (BEAD) Program </vt:lpstr>
      <vt:lpstr>Digital equity act  </vt:lpstr>
      <vt:lpstr>Digital equity act  </vt:lpstr>
      <vt:lpstr>schedule</vt:lpstr>
      <vt:lpstr>PowerPoint Presentation</vt:lpstr>
    </vt:vector>
  </TitlesOfParts>
  <Company>An IPG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DCED Graphics</dc:creator>
  <cp:lastModifiedBy>Steven Barber</cp:lastModifiedBy>
  <cp:revision>5</cp:revision>
  <cp:lastPrinted>2023-06-01T12:34:52Z</cp:lastPrinted>
  <dcterms:created xsi:type="dcterms:W3CDTF">2014-03-05T14:56:13Z</dcterms:created>
  <dcterms:modified xsi:type="dcterms:W3CDTF">2023-06-01T12:35:02Z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0x010100F9873354F11DDB4184229F53986B9E2D</vt:lpwstr>
  </property>
  <property fmtid="{D5CDD505-2E9C-101B-9397-08002B2CF9AE}" pid="3" name="MediaServiceImageTags">
    <vt:lpwstr/>
  </property>
</Properties>
</file>